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 id="2147483797" r:id="rId2"/>
  </p:sldMasterIdLst>
  <p:notesMasterIdLst>
    <p:notesMasterId r:id="rId73"/>
  </p:notesMasterIdLst>
  <p:sldIdLst>
    <p:sldId id="277" r:id="rId3"/>
    <p:sldId id="461" r:id="rId4"/>
    <p:sldId id="281" r:id="rId5"/>
    <p:sldId id="462" r:id="rId6"/>
    <p:sldId id="464" r:id="rId7"/>
    <p:sldId id="463" r:id="rId8"/>
    <p:sldId id="256" r:id="rId9"/>
    <p:sldId id="427" r:id="rId10"/>
    <p:sldId id="428" r:id="rId11"/>
    <p:sldId id="429" r:id="rId12"/>
    <p:sldId id="431" r:id="rId13"/>
    <p:sldId id="432" r:id="rId14"/>
    <p:sldId id="430" r:id="rId15"/>
    <p:sldId id="434" r:id="rId16"/>
    <p:sldId id="437" r:id="rId17"/>
    <p:sldId id="438" r:id="rId18"/>
    <p:sldId id="439" r:id="rId19"/>
    <p:sldId id="440" r:id="rId20"/>
    <p:sldId id="441" r:id="rId21"/>
    <p:sldId id="442" r:id="rId22"/>
    <p:sldId id="443" r:id="rId23"/>
    <p:sldId id="444" r:id="rId24"/>
    <p:sldId id="445" r:id="rId25"/>
    <p:sldId id="435" r:id="rId26"/>
    <p:sldId id="446" r:id="rId27"/>
    <p:sldId id="447" r:id="rId28"/>
    <p:sldId id="448" r:id="rId29"/>
    <p:sldId id="449" r:id="rId30"/>
    <p:sldId id="450" r:id="rId31"/>
    <p:sldId id="467" r:id="rId32"/>
    <p:sldId id="451" r:id="rId33"/>
    <p:sldId id="263" r:id="rId34"/>
    <p:sldId id="260" r:id="rId35"/>
    <p:sldId id="264" r:id="rId36"/>
    <p:sldId id="270" r:id="rId37"/>
    <p:sldId id="267" r:id="rId38"/>
    <p:sldId id="266" r:id="rId39"/>
    <p:sldId id="261" r:id="rId40"/>
    <p:sldId id="262" r:id="rId41"/>
    <p:sldId id="258" r:id="rId42"/>
    <p:sldId id="269" r:id="rId43"/>
    <p:sldId id="273" r:id="rId44"/>
    <p:sldId id="274" r:id="rId45"/>
    <p:sldId id="265" r:id="rId46"/>
    <p:sldId id="272" r:id="rId47"/>
    <p:sldId id="268" r:id="rId48"/>
    <p:sldId id="455" r:id="rId49"/>
    <p:sldId id="468" r:id="rId50"/>
    <p:sldId id="469" r:id="rId51"/>
    <p:sldId id="470" r:id="rId52"/>
    <p:sldId id="471" r:id="rId53"/>
    <p:sldId id="472" r:id="rId54"/>
    <p:sldId id="473" r:id="rId55"/>
    <p:sldId id="474" r:id="rId56"/>
    <p:sldId id="475" r:id="rId57"/>
    <p:sldId id="476" r:id="rId58"/>
    <p:sldId id="477" r:id="rId59"/>
    <p:sldId id="478" r:id="rId60"/>
    <p:sldId id="479" r:id="rId61"/>
    <p:sldId id="480" r:id="rId62"/>
    <p:sldId id="481" r:id="rId63"/>
    <p:sldId id="275" r:id="rId64"/>
    <p:sldId id="276" r:id="rId65"/>
    <p:sldId id="482" r:id="rId66"/>
    <p:sldId id="271" r:id="rId67"/>
    <p:sldId id="465" r:id="rId68"/>
    <p:sldId id="453" r:id="rId69"/>
    <p:sldId id="483" r:id="rId70"/>
    <p:sldId id="454" r:id="rId71"/>
    <p:sldId id="25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A38960-52EA-4555-99F7-A734EC69365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AR"/>
        </a:p>
      </dgm:t>
    </dgm:pt>
    <dgm:pt modelId="{0A16CD2E-B5C0-4160-A2FC-DC1770E293DB}">
      <dgm:prSet phldrT="[Texto]" custT="1"/>
      <dgm:spPr>
        <a:solidFill>
          <a:schemeClr val="accent1">
            <a:lumMod val="20000"/>
            <a:lumOff val="80000"/>
          </a:schemeClr>
        </a:solidFill>
      </dgm:spPr>
      <dgm:t>
        <a:bodyPr/>
        <a:lstStyle/>
        <a:p>
          <a:r>
            <a:rPr lang="es-AR" sz="4400" b="1" baseline="0" dirty="0">
              <a:solidFill>
                <a:schemeClr val="tx1">
                  <a:lumMod val="75000"/>
                  <a:lumOff val="25000"/>
                </a:schemeClr>
              </a:solidFill>
            </a:rPr>
            <a:t>SEGMENTO</a:t>
          </a:r>
          <a:endParaRPr lang="es-AR" sz="4400" baseline="0" dirty="0">
            <a:solidFill>
              <a:schemeClr val="tx1">
                <a:lumMod val="75000"/>
                <a:lumOff val="25000"/>
              </a:schemeClr>
            </a:solidFill>
          </a:endParaRPr>
        </a:p>
      </dgm:t>
    </dgm:pt>
    <dgm:pt modelId="{C4A93EA8-D647-4658-83D2-7BBF16B58A68}" type="parTrans" cxnId="{2DB27190-4F23-43B0-BAF0-59D232C68318}">
      <dgm:prSet/>
      <dgm:spPr/>
      <dgm:t>
        <a:bodyPr/>
        <a:lstStyle/>
        <a:p>
          <a:endParaRPr lang="es-AR"/>
        </a:p>
      </dgm:t>
    </dgm:pt>
    <dgm:pt modelId="{6837A63B-1DB2-4BC7-AF69-D5F54E7FA7DD}" type="sibTrans" cxnId="{2DB27190-4F23-43B0-BAF0-59D232C68318}">
      <dgm:prSet/>
      <dgm:spPr/>
      <dgm:t>
        <a:bodyPr/>
        <a:lstStyle/>
        <a:p>
          <a:endParaRPr lang="es-AR"/>
        </a:p>
      </dgm:t>
    </dgm:pt>
    <dgm:pt modelId="{6AE911F7-8819-46C3-B7FE-C28B8D0183A4}">
      <dgm:prSet phldrT="[Texto]" custT="1"/>
      <dgm:spPr>
        <a:solidFill>
          <a:schemeClr val="accent1">
            <a:lumMod val="20000"/>
            <a:lumOff val="80000"/>
          </a:schemeClr>
        </a:solidFill>
        <a:ln>
          <a:noFill/>
        </a:ln>
      </dgm:spPr>
      <dgm:t>
        <a:bodyPr/>
        <a:lstStyle/>
        <a:p>
          <a:r>
            <a:rPr lang="es-AR" sz="1800" baseline="0" dirty="0">
              <a:solidFill>
                <a:schemeClr val="tx1">
                  <a:lumMod val="85000"/>
                  <a:lumOff val="15000"/>
                </a:schemeClr>
              </a:solidFill>
            </a:rPr>
            <a:t>Porción de territorio</a:t>
          </a:r>
        </a:p>
      </dgm:t>
    </dgm:pt>
    <dgm:pt modelId="{01AF7B7D-9B06-415A-848D-083C5C32E600}" type="parTrans" cxnId="{36E78842-1D18-4274-BA5B-15D8F210EE0E}">
      <dgm:prSet/>
      <dgm:spPr>
        <a:ln>
          <a:solidFill>
            <a:schemeClr val="accent1">
              <a:lumMod val="60000"/>
              <a:lumOff val="40000"/>
            </a:schemeClr>
          </a:solidFill>
        </a:ln>
      </dgm:spPr>
      <dgm:t>
        <a:bodyPr/>
        <a:lstStyle/>
        <a:p>
          <a:endParaRPr lang="es-AR"/>
        </a:p>
      </dgm:t>
    </dgm:pt>
    <dgm:pt modelId="{6DCD0296-7C62-4B37-BBF0-9C151E13A78F}" type="sibTrans" cxnId="{36E78842-1D18-4274-BA5B-15D8F210EE0E}">
      <dgm:prSet/>
      <dgm:spPr/>
      <dgm:t>
        <a:bodyPr/>
        <a:lstStyle/>
        <a:p>
          <a:endParaRPr lang="es-AR"/>
        </a:p>
      </dgm:t>
    </dgm:pt>
    <dgm:pt modelId="{3A27DDD7-6833-45B0-A707-482B6C7DBB2A}">
      <dgm:prSet phldrT="[Texto]" custT="1"/>
      <dgm:spPr>
        <a:solidFill>
          <a:schemeClr val="accent1">
            <a:lumMod val="20000"/>
            <a:lumOff val="80000"/>
          </a:schemeClr>
        </a:solidFill>
        <a:ln>
          <a:noFill/>
        </a:ln>
      </dgm:spPr>
      <dgm:t>
        <a:bodyPr/>
        <a:lstStyle/>
        <a:p>
          <a:r>
            <a:rPr lang="es-AR" sz="1800" baseline="0" dirty="0">
              <a:solidFill>
                <a:schemeClr val="tx1">
                  <a:lumMod val="85000"/>
                  <a:lumOff val="15000"/>
                </a:schemeClr>
              </a:solidFill>
            </a:rPr>
            <a:t>Viviendas</a:t>
          </a:r>
        </a:p>
      </dgm:t>
    </dgm:pt>
    <dgm:pt modelId="{263B2659-A5DE-4E16-849B-57143B821A94}" type="parTrans" cxnId="{FDB3F0C5-1986-4C03-812E-44D101E2FBCD}">
      <dgm:prSet/>
      <dgm:spPr/>
      <dgm:t>
        <a:bodyPr/>
        <a:lstStyle/>
        <a:p>
          <a:endParaRPr lang="es-AR"/>
        </a:p>
      </dgm:t>
    </dgm:pt>
    <dgm:pt modelId="{7DC5FEE8-013F-4D0F-AE95-6197C68A674D}" type="sibTrans" cxnId="{FDB3F0C5-1986-4C03-812E-44D101E2FBCD}">
      <dgm:prSet/>
      <dgm:spPr/>
      <dgm:t>
        <a:bodyPr/>
        <a:lstStyle/>
        <a:p>
          <a:endParaRPr lang="es-AR"/>
        </a:p>
      </dgm:t>
    </dgm:pt>
    <dgm:pt modelId="{AD78FCE3-5B5B-4FEF-A2FA-A9C26A447A6F}">
      <dgm:prSet phldrT="[Texto]" custT="1"/>
      <dgm:spPr>
        <a:solidFill>
          <a:schemeClr val="accent1">
            <a:lumMod val="20000"/>
            <a:lumOff val="80000"/>
          </a:schemeClr>
        </a:solidFill>
        <a:ln>
          <a:noFill/>
        </a:ln>
      </dgm:spPr>
      <dgm:t>
        <a:bodyPr/>
        <a:lstStyle/>
        <a:p>
          <a:r>
            <a:rPr lang="es-AR" sz="1800" baseline="0" dirty="0">
              <a:solidFill>
                <a:schemeClr val="tx1">
                  <a:lumMod val="85000"/>
                  <a:lumOff val="15000"/>
                </a:schemeClr>
              </a:solidFill>
            </a:rPr>
            <a:t>Promedio estimado de entrevistas a realizar</a:t>
          </a:r>
        </a:p>
      </dgm:t>
    </dgm:pt>
    <dgm:pt modelId="{858A67F7-A315-4A03-BC98-680438D91325}" type="parTrans" cxnId="{1FE03381-F091-451D-8543-F8A801783E6D}">
      <dgm:prSet/>
      <dgm:spPr>
        <a:ln>
          <a:solidFill>
            <a:schemeClr val="accent1">
              <a:lumMod val="60000"/>
              <a:lumOff val="40000"/>
            </a:schemeClr>
          </a:solidFill>
        </a:ln>
      </dgm:spPr>
      <dgm:t>
        <a:bodyPr/>
        <a:lstStyle/>
        <a:p>
          <a:endParaRPr lang="es-AR"/>
        </a:p>
      </dgm:t>
    </dgm:pt>
    <dgm:pt modelId="{8727B940-5B51-4F67-90A0-E11D75A986EF}" type="sibTrans" cxnId="{1FE03381-F091-451D-8543-F8A801783E6D}">
      <dgm:prSet/>
      <dgm:spPr/>
      <dgm:t>
        <a:bodyPr/>
        <a:lstStyle/>
        <a:p>
          <a:endParaRPr lang="es-AR"/>
        </a:p>
      </dgm:t>
    </dgm:pt>
    <dgm:pt modelId="{7C57A1C6-D814-48AE-B2EE-83FD17310BDF}" type="pres">
      <dgm:prSet presAssocID="{9FA38960-52EA-4555-99F7-A734EC69365B}" presName="hierChild1" presStyleCnt="0">
        <dgm:presLayoutVars>
          <dgm:orgChart val="1"/>
          <dgm:chPref val="1"/>
          <dgm:dir/>
          <dgm:animOne val="branch"/>
          <dgm:animLvl val="lvl"/>
          <dgm:resizeHandles/>
        </dgm:presLayoutVars>
      </dgm:prSet>
      <dgm:spPr/>
    </dgm:pt>
    <dgm:pt modelId="{4347E082-B6A2-4480-8ADE-118494A9150B}" type="pres">
      <dgm:prSet presAssocID="{0A16CD2E-B5C0-4160-A2FC-DC1770E293DB}" presName="hierRoot1" presStyleCnt="0">
        <dgm:presLayoutVars>
          <dgm:hierBranch val="init"/>
        </dgm:presLayoutVars>
      </dgm:prSet>
      <dgm:spPr/>
    </dgm:pt>
    <dgm:pt modelId="{CB78AEBA-2484-432C-9A3B-77422915981F}" type="pres">
      <dgm:prSet presAssocID="{0A16CD2E-B5C0-4160-A2FC-DC1770E293DB}" presName="rootComposite1" presStyleCnt="0"/>
      <dgm:spPr/>
    </dgm:pt>
    <dgm:pt modelId="{EB0E6039-2928-4F28-BFCF-3902E062F8DA}" type="pres">
      <dgm:prSet presAssocID="{0A16CD2E-B5C0-4160-A2FC-DC1770E293DB}" presName="rootText1" presStyleLbl="node0" presStyleIdx="0" presStyleCnt="1" custScaleX="151586" custScaleY="41820" custLinFactNeighborY="-16430">
        <dgm:presLayoutVars>
          <dgm:chPref val="3"/>
        </dgm:presLayoutVars>
      </dgm:prSet>
      <dgm:spPr/>
    </dgm:pt>
    <dgm:pt modelId="{3483420B-942F-498E-9F29-417716936334}" type="pres">
      <dgm:prSet presAssocID="{0A16CD2E-B5C0-4160-A2FC-DC1770E293DB}" presName="rootConnector1" presStyleLbl="node1" presStyleIdx="0" presStyleCnt="0"/>
      <dgm:spPr/>
    </dgm:pt>
    <dgm:pt modelId="{5DDB68F3-6367-479D-A252-A88CD88E9E25}" type="pres">
      <dgm:prSet presAssocID="{0A16CD2E-B5C0-4160-A2FC-DC1770E293DB}" presName="hierChild2" presStyleCnt="0"/>
      <dgm:spPr/>
    </dgm:pt>
    <dgm:pt modelId="{D38182D1-0DB2-46DB-8E98-A1C3AEF2D992}" type="pres">
      <dgm:prSet presAssocID="{01AF7B7D-9B06-415A-848D-083C5C32E600}" presName="Name37" presStyleLbl="parChTrans1D2" presStyleIdx="0" presStyleCnt="3"/>
      <dgm:spPr/>
    </dgm:pt>
    <dgm:pt modelId="{AE864C7E-79D0-4118-9D3C-F389E6FFA992}" type="pres">
      <dgm:prSet presAssocID="{6AE911F7-8819-46C3-B7FE-C28B8D0183A4}" presName="hierRoot2" presStyleCnt="0">
        <dgm:presLayoutVars>
          <dgm:hierBranch val="init"/>
        </dgm:presLayoutVars>
      </dgm:prSet>
      <dgm:spPr/>
    </dgm:pt>
    <dgm:pt modelId="{30CB5916-E86A-4998-9B56-96C724EF4D37}" type="pres">
      <dgm:prSet presAssocID="{6AE911F7-8819-46C3-B7FE-C28B8D0183A4}" presName="rootComposite" presStyleCnt="0"/>
      <dgm:spPr/>
    </dgm:pt>
    <dgm:pt modelId="{FCA0940C-AE60-44A5-8A81-5583AF5607F5}" type="pres">
      <dgm:prSet presAssocID="{6AE911F7-8819-46C3-B7FE-C28B8D0183A4}" presName="rootText" presStyleLbl="node2" presStyleIdx="0" presStyleCnt="3" custScaleY="62161" custLinFactNeighborY="-17956">
        <dgm:presLayoutVars>
          <dgm:chPref val="3"/>
        </dgm:presLayoutVars>
      </dgm:prSet>
      <dgm:spPr/>
    </dgm:pt>
    <dgm:pt modelId="{FE858757-A3AC-4EF1-B7DA-A45AE7FBA1CF}" type="pres">
      <dgm:prSet presAssocID="{6AE911F7-8819-46C3-B7FE-C28B8D0183A4}" presName="rootConnector" presStyleLbl="node2" presStyleIdx="0" presStyleCnt="3"/>
      <dgm:spPr/>
    </dgm:pt>
    <dgm:pt modelId="{985F1F6F-1ABE-4160-832F-C1CFCB29663A}" type="pres">
      <dgm:prSet presAssocID="{6AE911F7-8819-46C3-B7FE-C28B8D0183A4}" presName="hierChild4" presStyleCnt="0"/>
      <dgm:spPr/>
    </dgm:pt>
    <dgm:pt modelId="{16E13FFD-1E64-4696-B1B3-5C692EF2F5B2}" type="pres">
      <dgm:prSet presAssocID="{6AE911F7-8819-46C3-B7FE-C28B8D0183A4}" presName="hierChild5" presStyleCnt="0"/>
      <dgm:spPr/>
    </dgm:pt>
    <dgm:pt modelId="{2F6CEB5E-0577-4B97-944E-9042D66E83AD}" type="pres">
      <dgm:prSet presAssocID="{263B2659-A5DE-4E16-849B-57143B821A94}" presName="Name37" presStyleLbl="parChTrans1D2" presStyleIdx="1" presStyleCnt="3"/>
      <dgm:spPr/>
    </dgm:pt>
    <dgm:pt modelId="{8170E499-AA1A-4EBB-97FC-6C0617360D3C}" type="pres">
      <dgm:prSet presAssocID="{3A27DDD7-6833-45B0-A707-482B6C7DBB2A}" presName="hierRoot2" presStyleCnt="0">
        <dgm:presLayoutVars>
          <dgm:hierBranch val="init"/>
        </dgm:presLayoutVars>
      </dgm:prSet>
      <dgm:spPr/>
    </dgm:pt>
    <dgm:pt modelId="{11246325-7AB5-4BA2-AFD3-BC8C0C98E825}" type="pres">
      <dgm:prSet presAssocID="{3A27DDD7-6833-45B0-A707-482B6C7DBB2A}" presName="rootComposite" presStyleCnt="0"/>
      <dgm:spPr/>
    </dgm:pt>
    <dgm:pt modelId="{5EF21C54-4458-4961-AD44-42F4ED4E6C3C}" type="pres">
      <dgm:prSet presAssocID="{3A27DDD7-6833-45B0-A707-482B6C7DBB2A}" presName="rootText" presStyleLbl="node2" presStyleIdx="1" presStyleCnt="3" custScaleY="62161" custLinFactNeighborY="-17956">
        <dgm:presLayoutVars>
          <dgm:chPref val="3"/>
        </dgm:presLayoutVars>
      </dgm:prSet>
      <dgm:spPr/>
    </dgm:pt>
    <dgm:pt modelId="{48383C96-C24E-4F00-9C36-5E4A510C1F17}" type="pres">
      <dgm:prSet presAssocID="{3A27DDD7-6833-45B0-A707-482B6C7DBB2A}" presName="rootConnector" presStyleLbl="node2" presStyleIdx="1" presStyleCnt="3"/>
      <dgm:spPr/>
    </dgm:pt>
    <dgm:pt modelId="{1506E921-21C4-475E-ABFC-57BF0B6FF329}" type="pres">
      <dgm:prSet presAssocID="{3A27DDD7-6833-45B0-A707-482B6C7DBB2A}" presName="hierChild4" presStyleCnt="0"/>
      <dgm:spPr/>
    </dgm:pt>
    <dgm:pt modelId="{0EF20238-4EB2-4643-9618-A01964FF989A}" type="pres">
      <dgm:prSet presAssocID="{3A27DDD7-6833-45B0-A707-482B6C7DBB2A}" presName="hierChild5" presStyleCnt="0"/>
      <dgm:spPr/>
    </dgm:pt>
    <dgm:pt modelId="{69FA1FD6-9D2B-4BD8-96C6-004F13BDC5DE}" type="pres">
      <dgm:prSet presAssocID="{858A67F7-A315-4A03-BC98-680438D91325}" presName="Name37" presStyleLbl="parChTrans1D2" presStyleIdx="2" presStyleCnt="3"/>
      <dgm:spPr/>
    </dgm:pt>
    <dgm:pt modelId="{CB9C08B0-4A26-42B4-9D09-CEE8644EC66B}" type="pres">
      <dgm:prSet presAssocID="{AD78FCE3-5B5B-4FEF-A2FA-A9C26A447A6F}" presName="hierRoot2" presStyleCnt="0">
        <dgm:presLayoutVars>
          <dgm:hierBranch val="init"/>
        </dgm:presLayoutVars>
      </dgm:prSet>
      <dgm:spPr/>
    </dgm:pt>
    <dgm:pt modelId="{A60DCF20-9D53-4E61-A430-5BD8FB65F088}" type="pres">
      <dgm:prSet presAssocID="{AD78FCE3-5B5B-4FEF-A2FA-A9C26A447A6F}" presName="rootComposite" presStyleCnt="0"/>
      <dgm:spPr/>
    </dgm:pt>
    <dgm:pt modelId="{50A5158B-B06E-43D9-A642-E469F061974F}" type="pres">
      <dgm:prSet presAssocID="{AD78FCE3-5B5B-4FEF-A2FA-A9C26A447A6F}" presName="rootText" presStyleLbl="node2" presStyleIdx="2" presStyleCnt="3" custScaleY="62161" custLinFactNeighborY="-17956">
        <dgm:presLayoutVars>
          <dgm:chPref val="3"/>
        </dgm:presLayoutVars>
      </dgm:prSet>
      <dgm:spPr/>
    </dgm:pt>
    <dgm:pt modelId="{9B8AFD93-56A6-4E83-8BF1-A38B5940FF60}" type="pres">
      <dgm:prSet presAssocID="{AD78FCE3-5B5B-4FEF-A2FA-A9C26A447A6F}" presName="rootConnector" presStyleLbl="node2" presStyleIdx="2" presStyleCnt="3"/>
      <dgm:spPr/>
    </dgm:pt>
    <dgm:pt modelId="{7033791D-8720-4F7E-B43F-348E3BA43D89}" type="pres">
      <dgm:prSet presAssocID="{AD78FCE3-5B5B-4FEF-A2FA-A9C26A447A6F}" presName="hierChild4" presStyleCnt="0"/>
      <dgm:spPr/>
    </dgm:pt>
    <dgm:pt modelId="{65DCD9BA-96E0-4C60-9ED7-80A7CDCAF3D3}" type="pres">
      <dgm:prSet presAssocID="{AD78FCE3-5B5B-4FEF-A2FA-A9C26A447A6F}" presName="hierChild5" presStyleCnt="0"/>
      <dgm:spPr/>
    </dgm:pt>
    <dgm:pt modelId="{B4C83C0B-FEFD-436D-8C1A-7A95939F507F}" type="pres">
      <dgm:prSet presAssocID="{0A16CD2E-B5C0-4160-A2FC-DC1770E293DB}" presName="hierChild3" presStyleCnt="0"/>
      <dgm:spPr/>
    </dgm:pt>
  </dgm:ptLst>
  <dgm:cxnLst>
    <dgm:cxn modelId="{2F7CC608-811E-4A09-9333-AC701D73CF5E}" type="presOf" srcId="{3A27DDD7-6833-45B0-A707-482B6C7DBB2A}" destId="{48383C96-C24E-4F00-9C36-5E4A510C1F17}" srcOrd="1" destOrd="0" presId="urn:microsoft.com/office/officeart/2005/8/layout/orgChart1"/>
    <dgm:cxn modelId="{DB47C10A-B689-4DBE-9CE7-5FC1006B1F59}" type="presOf" srcId="{AD78FCE3-5B5B-4FEF-A2FA-A9C26A447A6F}" destId="{50A5158B-B06E-43D9-A642-E469F061974F}" srcOrd="0" destOrd="0" presId="urn:microsoft.com/office/officeart/2005/8/layout/orgChart1"/>
    <dgm:cxn modelId="{F234FC40-755B-4317-9FB7-A893BC723ADE}" type="presOf" srcId="{01AF7B7D-9B06-415A-848D-083C5C32E600}" destId="{D38182D1-0DB2-46DB-8E98-A1C3AEF2D992}" srcOrd="0" destOrd="0" presId="urn:microsoft.com/office/officeart/2005/8/layout/orgChart1"/>
    <dgm:cxn modelId="{36E78842-1D18-4274-BA5B-15D8F210EE0E}" srcId="{0A16CD2E-B5C0-4160-A2FC-DC1770E293DB}" destId="{6AE911F7-8819-46C3-B7FE-C28B8D0183A4}" srcOrd="0" destOrd="0" parTransId="{01AF7B7D-9B06-415A-848D-083C5C32E600}" sibTransId="{6DCD0296-7C62-4B37-BBF0-9C151E13A78F}"/>
    <dgm:cxn modelId="{FB08116F-4437-4730-89CC-D098B533DC48}" type="presOf" srcId="{0A16CD2E-B5C0-4160-A2FC-DC1770E293DB}" destId="{EB0E6039-2928-4F28-BFCF-3902E062F8DA}" srcOrd="0" destOrd="0" presId="urn:microsoft.com/office/officeart/2005/8/layout/orgChart1"/>
    <dgm:cxn modelId="{1FE03381-F091-451D-8543-F8A801783E6D}" srcId="{0A16CD2E-B5C0-4160-A2FC-DC1770E293DB}" destId="{AD78FCE3-5B5B-4FEF-A2FA-A9C26A447A6F}" srcOrd="2" destOrd="0" parTransId="{858A67F7-A315-4A03-BC98-680438D91325}" sibTransId="{8727B940-5B51-4F67-90A0-E11D75A986EF}"/>
    <dgm:cxn modelId="{2DB27190-4F23-43B0-BAF0-59D232C68318}" srcId="{9FA38960-52EA-4555-99F7-A734EC69365B}" destId="{0A16CD2E-B5C0-4160-A2FC-DC1770E293DB}" srcOrd="0" destOrd="0" parTransId="{C4A93EA8-D647-4658-83D2-7BBF16B58A68}" sibTransId="{6837A63B-1DB2-4BC7-AF69-D5F54E7FA7DD}"/>
    <dgm:cxn modelId="{7514A195-93F3-4E8A-9B26-0682EED65D03}" type="presOf" srcId="{858A67F7-A315-4A03-BC98-680438D91325}" destId="{69FA1FD6-9D2B-4BD8-96C6-004F13BDC5DE}" srcOrd="0" destOrd="0" presId="urn:microsoft.com/office/officeart/2005/8/layout/orgChart1"/>
    <dgm:cxn modelId="{0B19DEA8-AD9C-4EF6-8DF6-54431B29FFE2}" type="presOf" srcId="{6AE911F7-8819-46C3-B7FE-C28B8D0183A4}" destId="{FE858757-A3AC-4EF1-B7DA-A45AE7FBA1CF}" srcOrd="1" destOrd="0" presId="urn:microsoft.com/office/officeart/2005/8/layout/orgChart1"/>
    <dgm:cxn modelId="{048038AC-D7E7-458F-967C-7FFC27884222}" type="presOf" srcId="{AD78FCE3-5B5B-4FEF-A2FA-A9C26A447A6F}" destId="{9B8AFD93-56A6-4E83-8BF1-A38B5940FF60}" srcOrd="1" destOrd="0" presId="urn:microsoft.com/office/officeart/2005/8/layout/orgChart1"/>
    <dgm:cxn modelId="{60B139AE-9462-44CE-AAFE-7ACCD3D010DD}" type="presOf" srcId="{9FA38960-52EA-4555-99F7-A734EC69365B}" destId="{7C57A1C6-D814-48AE-B2EE-83FD17310BDF}" srcOrd="0" destOrd="0" presId="urn:microsoft.com/office/officeart/2005/8/layout/orgChart1"/>
    <dgm:cxn modelId="{B39FA5AE-D4F6-4E7E-8C98-FB66A5B3E637}" type="presOf" srcId="{0A16CD2E-B5C0-4160-A2FC-DC1770E293DB}" destId="{3483420B-942F-498E-9F29-417716936334}" srcOrd="1" destOrd="0" presId="urn:microsoft.com/office/officeart/2005/8/layout/orgChart1"/>
    <dgm:cxn modelId="{F0DE60BA-DD8D-4C44-89FB-77FFFC072544}" type="presOf" srcId="{6AE911F7-8819-46C3-B7FE-C28B8D0183A4}" destId="{FCA0940C-AE60-44A5-8A81-5583AF5607F5}" srcOrd="0" destOrd="0" presId="urn:microsoft.com/office/officeart/2005/8/layout/orgChart1"/>
    <dgm:cxn modelId="{FDB3F0C5-1986-4C03-812E-44D101E2FBCD}" srcId="{0A16CD2E-B5C0-4160-A2FC-DC1770E293DB}" destId="{3A27DDD7-6833-45B0-A707-482B6C7DBB2A}" srcOrd="1" destOrd="0" parTransId="{263B2659-A5DE-4E16-849B-57143B821A94}" sibTransId="{7DC5FEE8-013F-4D0F-AE95-6197C68A674D}"/>
    <dgm:cxn modelId="{C7B0DBD2-6314-4457-9F87-5EEECEC3603F}" type="presOf" srcId="{3A27DDD7-6833-45B0-A707-482B6C7DBB2A}" destId="{5EF21C54-4458-4961-AD44-42F4ED4E6C3C}" srcOrd="0" destOrd="0" presId="urn:microsoft.com/office/officeart/2005/8/layout/orgChart1"/>
    <dgm:cxn modelId="{9C4309EA-E489-4F4D-8FC8-8F05A0DFFEED}" type="presOf" srcId="{263B2659-A5DE-4E16-849B-57143B821A94}" destId="{2F6CEB5E-0577-4B97-944E-9042D66E83AD}" srcOrd="0" destOrd="0" presId="urn:microsoft.com/office/officeart/2005/8/layout/orgChart1"/>
    <dgm:cxn modelId="{98DFF498-0620-42CD-8341-69F88B48D00E}" type="presParOf" srcId="{7C57A1C6-D814-48AE-B2EE-83FD17310BDF}" destId="{4347E082-B6A2-4480-8ADE-118494A9150B}" srcOrd="0" destOrd="0" presId="urn:microsoft.com/office/officeart/2005/8/layout/orgChart1"/>
    <dgm:cxn modelId="{2D6CB25A-D00E-432F-BB8C-4DE51E64F0C2}" type="presParOf" srcId="{4347E082-B6A2-4480-8ADE-118494A9150B}" destId="{CB78AEBA-2484-432C-9A3B-77422915981F}" srcOrd="0" destOrd="0" presId="urn:microsoft.com/office/officeart/2005/8/layout/orgChart1"/>
    <dgm:cxn modelId="{3B8E2896-ED00-4577-A63E-51F656557E36}" type="presParOf" srcId="{CB78AEBA-2484-432C-9A3B-77422915981F}" destId="{EB0E6039-2928-4F28-BFCF-3902E062F8DA}" srcOrd="0" destOrd="0" presId="urn:microsoft.com/office/officeart/2005/8/layout/orgChart1"/>
    <dgm:cxn modelId="{AEC8F472-63A5-417D-8F1B-93E35CBE124D}" type="presParOf" srcId="{CB78AEBA-2484-432C-9A3B-77422915981F}" destId="{3483420B-942F-498E-9F29-417716936334}" srcOrd="1" destOrd="0" presId="urn:microsoft.com/office/officeart/2005/8/layout/orgChart1"/>
    <dgm:cxn modelId="{153E15C2-F715-4B60-A9F8-5AF7167872B0}" type="presParOf" srcId="{4347E082-B6A2-4480-8ADE-118494A9150B}" destId="{5DDB68F3-6367-479D-A252-A88CD88E9E25}" srcOrd="1" destOrd="0" presId="urn:microsoft.com/office/officeart/2005/8/layout/orgChart1"/>
    <dgm:cxn modelId="{F60667BC-AAA1-475A-8371-251838AA5B0E}" type="presParOf" srcId="{5DDB68F3-6367-479D-A252-A88CD88E9E25}" destId="{D38182D1-0DB2-46DB-8E98-A1C3AEF2D992}" srcOrd="0" destOrd="0" presId="urn:microsoft.com/office/officeart/2005/8/layout/orgChart1"/>
    <dgm:cxn modelId="{ABDF01ED-DEAE-4B11-8E88-19ED3FA4F0BA}" type="presParOf" srcId="{5DDB68F3-6367-479D-A252-A88CD88E9E25}" destId="{AE864C7E-79D0-4118-9D3C-F389E6FFA992}" srcOrd="1" destOrd="0" presId="urn:microsoft.com/office/officeart/2005/8/layout/orgChart1"/>
    <dgm:cxn modelId="{F1928277-1FE5-464A-94AF-993507120968}" type="presParOf" srcId="{AE864C7E-79D0-4118-9D3C-F389E6FFA992}" destId="{30CB5916-E86A-4998-9B56-96C724EF4D37}" srcOrd="0" destOrd="0" presId="urn:microsoft.com/office/officeart/2005/8/layout/orgChart1"/>
    <dgm:cxn modelId="{69FA1572-BDBD-4A25-85BF-987D6A3657A7}" type="presParOf" srcId="{30CB5916-E86A-4998-9B56-96C724EF4D37}" destId="{FCA0940C-AE60-44A5-8A81-5583AF5607F5}" srcOrd="0" destOrd="0" presId="urn:microsoft.com/office/officeart/2005/8/layout/orgChart1"/>
    <dgm:cxn modelId="{4293D397-2B89-457C-B3A9-A984762661C9}" type="presParOf" srcId="{30CB5916-E86A-4998-9B56-96C724EF4D37}" destId="{FE858757-A3AC-4EF1-B7DA-A45AE7FBA1CF}" srcOrd="1" destOrd="0" presId="urn:microsoft.com/office/officeart/2005/8/layout/orgChart1"/>
    <dgm:cxn modelId="{9476AAEA-854E-4C31-A285-7D8811B3233D}" type="presParOf" srcId="{AE864C7E-79D0-4118-9D3C-F389E6FFA992}" destId="{985F1F6F-1ABE-4160-832F-C1CFCB29663A}" srcOrd="1" destOrd="0" presId="urn:microsoft.com/office/officeart/2005/8/layout/orgChart1"/>
    <dgm:cxn modelId="{F7CE9821-CFAD-489D-B9F0-1F2D657A0B75}" type="presParOf" srcId="{AE864C7E-79D0-4118-9D3C-F389E6FFA992}" destId="{16E13FFD-1E64-4696-B1B3-5C692EF2F5B2}" srcOrd="2" destOrd="0" presId="urn:microsoft.com/office/officeart/2005/8/layout/orgChart1"/>
    <dgm:cxn modelId="{12D9A237-ED29-45CC-B101-734EDD8C202A}" type="presParOf" srcId="{5DDB68F3-6367-479D-A252-A88CD88E9E25}" destId="{2F6CEB5E-0577-4B97-944E-9042D66E83AD}" srcOrd="2" destOrd="0" presId="urn:microsoft.com/office/officeart/2005/8/layout/orgChart1"/>
    <dgm:cxn modelId="{631E78ED-C214-4540-BE1F-4ED4800E31E5}" type="presParOf" srcId="{5DDB68F3-6367-479D-A252-A88CD88E9E25}" destId="{8170E499-AA1A-4EBB-97FC-6C0617360D3C}" srcOrd="3" destOrd="0" presId="urn:microsoft.com/office/officeart/2005/8/layout/orgChart1"/>
    <dgm:cxn modelId="{FE98E542-716F-4FC0-A333-0A7902FB7A0A}" type="presParOf" srcId="{8170E499-AA1A-4EBB-97FC-6C0617360D3C}" destId="{11246325-7AB5-4BA2-AFD3-BC8C0C98E825}" srcOrd="0" destOrd="0" presId="urn:microsoft.com/office/officeart/2005/8/layout/orgChart1"/>
    <dgm:cxn modelId="{A10CFC50-C6B9-4375-958B-56CA6843EE28}" type="presParOf" srcId="{11246325-7AB5-4BA2-AFD3-BC8C0C98E825}" destId="{5EF21C54-4458-4961-AD44-42F4ED4E6C3C}" srcOrd="0" destOrd="0" presId="urn:microsoft.com/office/officeart/2005/8/layout/orgChart1"/>
    <dgm:cxn modelId="{D6C97F97-C378-4E93-B9CB-E6B3899902E2}" type="presParOf" srcId="{11246325-7AB5-4BA2-AFD3-BC8C0C98E825}" destId="{48383C96-C24E-4F00-9C36-5E4A510C1F17}" srcOrd="1" destOrd="0" presId="urn:microsoft.com/office/officeart/2005/8/layout/orgChart1"/>
    <dgm:cxn modelId="{34F36C87-DDE8-4F96-BCD6-C07AD112C329}" type="presParOf" srcId="{8170E499-AA1A-4EBB-97FC-6C0617360D3C}" destId="{1506E921-21C4-475E-ABFC-57BF0B6FF329}" srcOrd="1" destOrd="0" presId="urn:microsoft.com/office/officeart/2005/8/layout/orgChart1"/>
    <dgm:cxn modelId="{98B100F1-BFA5-454E-A9B2-849866AECC22}" type="presParOf" srcId="{8170E499-AA1A-4EBB-97FC-6C0617360D3C}" destId="{0EF20238-4EB2-4643-9618-A01964FF989A}" srcOrd="2" destOrd="0" presId="urn:microsoft.com/office/officeart/2005/8/layout/orgChart1"/>
    <dgm:cxn modelId="{56FFEEE9-615F-4734-93BA-18CFE1D75AFC}" type="presParOf" srcId="{5DDB68F3-6367-479D-A252-A88CD88E9E25}" destId="{69FA1FD6-9D2B-4BD8-96C6-004F13BDC5DE}" srcOrd="4" destOrd="0" presId="urn:microsoft.com/office/officeart/2005/8/layout/orgChart1"/>
    <dgm:cxn modelId="{BBEC75EB-EECC-4B38-BD77-3B19B06DD37F}" type="presParOf" srcId="{5DDB68F3-6367-479D-A252-A88CD88E9E25}" destId="{CB9C08B0-4A26-42B4-9D09-CEE8644EC66B}" srcOrd="5" destOrd="0" presId="urn:microsoft.com/office/officeart/2005/8/layout/orgChart1"/>
    <dgm:cxn modelId="{6064CD76-F0DD-44F5-B5D3-3DE6B1D6ADAE}" type="presParOf" srcId="{CB9C08B0-4A26-42B4-9D09-CEE8644EC66B}" destId="{A60DCF20-9D53-4E61-A430-5BD8FB65F088}" srcOrd="0" destOrd="0" presId="urn:microsoft.com/office/officeart/2005/8/layout/orgChart1"/>
    <dgm:cxn modelId="{9A9545D0-5CFF-4764-A06C-4095E374470E}" type="presParOf" srcId="{A60DCF20-9D53-4E61-A430-5BD8FB65F088}" destId="{50A5158B-B06E-43D9-A642-E469F061974F}" srcOrd="0" destOrd="0" presId="urn:microsoft.com/office/officeart/2005/8/layout/orgChart1"/>
    <dgm:cxn modelId="{A6148191-1DF8-4D23-9066-29F45A2037AA}" type="presParOf" srcId="{A60DCF20-9D53-4E61-A430-5BD8FB65F088}" destId="{9B8AFD93-56A6-4E83-8BF1-A38B5940FF60}" srcOrd="1" destOrd="0" presId="urn:microsoft.com/office/officeart/2005/8/layout/orgChart1"/>
    <dgm:cxn modelId="{A18F0BE8-33BD-4C3A-AF77-2F9697D6A8E1}" type="presParOf" srcId="{CB9C08B0-4A26-42B4-9D09-CEE8644EC66B}" destId="{7033791D-8720-4F7E-B43F-348E3BA43D89}" srcOrd="1" destOrd="0" presId="urn:microsoft.com/office/officeart/2005/8/layout/orgChart1"/>
    <dgm:cxn modelId="{24E8A1F0-1E5E-4D8F-8594-DF9E4D83DCA8}" type="presParOf" srcId="{CB9C08B0-4A26-42B4-9D09-CEE8644EC66B}" destId="{65DCD9BA-96E0-4C60-9ED7-80A7CDCAF3D3}" srcOrd="2" destOrd="0" presId="urn:microsoft.com/office/officeart/2005/8/layout/orgChart1"/>
    <dgm:cxn modelId="{15AEF927-87AE-48B9-934F-695758BD4A79}" type="presParOf" srcId="{4347E082-B6A2-4480-8ADE-118494A9150B}" destId="{B4C83C0B-FEFD-436D-8C1A-7A95939F507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FA1FD6-9D2B-4BD8-96C6-004F13BDC5DE}">
      <dsp:nvSpPr>
        <dsp:cNvPr id="0" name=""/>
        <dsp:cNvSpPr/>
      </dsp:nvSpPr>
      <dsp:spPr>
        <a:xfrm>
          <a:off x="5150427" y="962027"/>
          <a:ext cx="3643965" cy="609445"/>
        </a:xfrm>
        <a:custGeom>
          <a:avLst/>
          <a:gdLst/>
          <a:ahLst/>
          <a:cxnLst/>
          <a:rect l="0" t="0" r="0" b="0"/>
          <a:pathLst>
            <a:path>
              <a:moveTo>
                <a:pt x="0" y="0"/>
              </a:moveTo>
              <a:lnTo>
                <a:pt x="0" y="293233"/>
              </a:lnTo>
              <a:lnTo>
                <a:pt x="3643965" y="293233"/>
              </a:lnTo>
              <a:lnTo>
                <a:pt x="3643965" y="609445"/>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2F6CEB5E-0577-4B97-944E-9042D66E83AD}">
      <dsp:nvSpPr>
        <dsp:cNvPr id="0" name=""/>
        <dsp:cNvSpPr/>
      </dsp:nvSpPr>
      <dsp:spPr>
        <a:xfrm>
          <a:off x="5104707" y="962027"/>
          <a:ext cx="91440" cy="609445"/>
        </a:xfrm>
        <a:custGeom>
          <a:avLst/>
          <a:gdLst/>
          <a:ahLst/>
          <a:cxnLst/>
          <a:rect l="0" t="0" r="0" b="0"/>
          <a:pathLst>
            <a:path>
              <a:moveTo>
                <a:pt x="45720" y="0"/>
              </a:moveTo>
              <a:lnTo>
                <a:pt x="45720" y="609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8182D1-0DB2-46DB-8E98-A1C3AEF2D992}">
      <dsp:nvSpPr>
        <dsp:cNvPr id="0" name=""/>
        <dsp:cNvSpPr/>
      </dsp:nvSpPr>
      <dsp:spPr>
        <a:xfrm>
          <a:off x="1506462" y="962027"/>
          <a:ext cx="3643965" cy="609445"/>
        </a:xfrm>
        <a:custGeom>
          <a:avLst/>
          <a:gdLst/>
          <a:ahLst/>
          <a:cxnLst/>
          <a:rect l="0" t="0" r="0" b="0"/>
          <a:pathLst>
            <a:path>
              <a:moveTo>
                <a:pt x="3643965" y="0"/>
              </a:moveTo>
              <a:lnTo>
                <a:pt x="3643965" y="293233"/>
              </a:lnTo>
              <a:lnTo>
                <a:pt x="0" y="293233"/>
              </a:lnTo>
              <a:lnTo>
                <a:pt x="0" y="609445"/>
              </a:lnTo>
            </a:path>
          </a:pathLst>
        </a:custGeom>
        <a:noFill/>
        <a:ln w="12700" cap="flat" cmpd="sng" algn="ctr">
          <a:solidFill>
            <a:schemeClr val="accent1">
              <a:lumMod val="60000"/>
              <a:lumOff val="40000"/>
            </a:schemeClr>
          </a:solidFill>
          <a:prstDash val="solid"/>
          <a:miter lim="800000"/>
        </a:ln>
        <a:effectLst/>
      </dsp:spPr>
      <dsp:style>
        <a:lnRef idx="2">
          <a:scrgbClr r="0" g="0" b="0"/>
        </a:lnRef>
        <a:fillRef idx="0">
          <a:scrgbClr r="0" g="0" b="0"/>
        </a:fillRef>
        <a:effectRef idx="0">
          <a:scrgbClr r="0" g="0" b="0"/>
        </a:effectRef>
        <a:fontRef idx="minor"/>
      </dsp:style>
    </dsp:sp>
    <dsp:sp modelId="{EB0E6039-2928-4F28-BFCF-3902E062F8DA}">
      <dsp:nvSpPr>
        <dsp:cNvPr id="0" name=""/>
        <dsp:cNvSpPr/>
      </dsp:nvSpPr>
      <dsp:spPr>
        <a:xfrm>
          <a:off x="2867889" y="332313"/>
          <a:ext cx="4565075" cy="629713"/>
        </a:xfrm>
        <a:prstGeom prst="rect">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955800">
            <a:lnSpc>
              <a:spcPct val="90000"/>
            </a:lnSpc>
            <a:spcBef>
              <a:spcPct val="0"/>
            </a:spcBef>
            <a:spcAft>
              <a:spcPct val="35000"/>
            </a:spcAft>
            <a:buNone/>
          </a:pPr>
          <a:r>
            <a:rPr lang="es-AR" sz="4400" b="1" kern="1200" baseline="0" dirty="0">
              <a:solidFill>
                <a:schemeClr val="tx1">
                  <a:lumMod val="75000"/>
                  <a:lumOff val="25000"/>
                </a:schemeClr>
              </a:solidFill>
            </a:rPr>
            <a:t>SEGMENTO</a:t>
          </a:r>
          <a:endParaRPr lang="es-AR" sz="4400" kern="1200" baseline="0" dirty="0">
            <a:solidFill>
              <a:schemeClr val="tx1">
                <a:lumMod val="75000"/>
                <a:lumOff val="25000"/>
              </a:schemeClr>
            </a:solidFill>
          </a:endParaRPr>
        </a:p>
      </dsp:txBody>
      <dsp:txXfrm>
        <a:off x="2867889" y="332313"/>
        <a:ext cx="4565075" cy="629713"/>
      </dsp:txXfrm>
    </dsp:sp>
    <dsp:sp modelId="{FCA0940C-AE60-44A5-8A81-5583AF5607F5}">
      <dsp:nvSpPr>
        <dsp:cNvPr id="0" name=""/>
        <dsp:cNvSpPr/>
      </dsp:nvSpPr>
      <dsp:spPr>
        <a:xfrm>
          <a:off x="691" y="1571472"/>
          <a:ext cx="3011541" cy="936002"/>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baseline="0" dirty="0">
              <a:solidFill>
                <a:schemeClr val="tx1">
                  <a:lumMod val="85000"/>
                  <a:lumOff val="15000"/>
                </a:schemeClr>
              </a:solidFill>
            </a:rPr>
            <a:t>Porción de territorio</a:t>
          </a:r>
        </a:p>
      </dsp:txBody>
      <dsp:txXfrm>
        <a:off x="691" y="1571472"/>
        <a:ext cx="3011541" cy="936002"/>
      </dsp:txXfrm>
    </dsp:sp>
    <dsp:sp modelId="{5EF21C54-4458-4961-AD44-42F4ED4E6C3C}">
      <dsp:nvSpPr>
        <dsp:cNvPr id="0" name=""/>
        <dsp:cNvSpPr/>
      </dsp:nvSpPr>
      <dsp:spPr>
        <a:xfrm>
          <a:off x="3644656" y="1571472"/>
          <a:ext cx="3011541" cy="936002"/>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baseline="0" dirty="0">
              <a:solidFill>
                <a:schemeClr val="tx1">
                  <a:lumMod val="85000"/>
                  <a:lumOff val="15000"/>
                </a:schemeClr>
              </a:solidFill>
            </a:rPr>
            <a:t>Viviendas</a:t>
          </a:r>
        </a:p>
      </dsp:txBody>
      <dsp:txXfrm>
        <a:off x="3644656" y="1571472"/>
        <a:ext cx="3011541" cy="936002"/>
      </dsp:txXfrm>
    </dsp:sp>
    <dsp:sp modelId="{50A5158B-B06E-43D9-A642-E469F061974F}">
      <dsp:nvSpPr>
        <dsp:cNvPr id="0" name=""/>
        <dsp:cNvSpPr/>
      </dsp:nvSpPr>
      <dsp:spPr>
        <a:xfrm>
          <a:off x="7288621" y="1571472"/>
          <a:ext cx="3011541" cy="936002"/>
        </a:xfrm>
        <a:prstGeom prst="rect">
          <a:avLst/>
        </a:prstGeom>
        <a:solidFill>
          <a:schemeClr val="accent1">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AR" sz="1800" kern="1200" baseline="0" dirty="0">
              <a:solidFill>
                <a:schemeClr val="tx1">
                  <a:lumMod val="85000"/>
                  <a:lumOff val="15000"/>
                </a:schemeClr>
              </a:solidFill>
            </a:rPr>
            <a:t>Promedio estimado de entrevistas a realizar</a:t>
          </a:r>
        </a:p>
      </dsp:txBody>
      <dsp:txXfrm>
        <a:off x="7288621" y="1571472"/>
        <a:ext cx="3011541" cy="9360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508028-1E0C-4A66-BFAD-EDC865FBE84B}" type="datetimeFigureOut">
              <a:rPr lang="es-AR" smtClean="0"/>
              <a:t>16/6/2022</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10983E-53F3-4C6F-A35E-3DFF1893E1BB}" type="slidenum">
              <a:rPr lang="es-AR" smtClean="0"/>
              <a:t>‹Nº›</a:t>
            </a:fld>
            <a:endParaRPr lang="es-AR"/>
          </a:p>
        </p:txBody>
      </p:sp>
    </p:spTree>
    <p:extLst>
      <p:ext uri="{BB962C8B-B14F-4D97-AF65-F5344CB8AC3E}">
        <p14:creationId xmlns:p14="http://schemas.microsoft.com/office/powerpoint/2010/main" val="25555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a:p>
        </p:txBody>
      </p:sp>
      <p:sp>
        <p:nvSpPr>
          <p:cNvPr id="4" name="Marcador de número de diapositiva 3"/>
          <p:cNvSpPr>
            <a:spLocks noGrp="1"/>
          </p:cNvSpPr>
          <p:nvPr>
            <p:ph type="sldNum" sz="quarter" idx="5"/>
          </p:nvPr>
        </p:nvSpPr>
        <p:spPr/>
        <p:txBody>
          <a:bodyPr/>
          <a:lstStyle/>
          <a:p>
            <a:fld id="{9A10983E-53F3-4C6F-A35E-3DFF1893E1BB}" type="slidenum">
              <a:rPr lang="es-AR" smtClean="0"/>
              <a:t>18</a:t>
            </a:fld>
            <a:endParaRPr lang="es-AR"/>
          </a:p>
        </p:txBody>
      </p:sp>
    </p:spTree>
    <p:extLst>
      <p:ext uri="{BB962C8B-B14F-4D97-AF65-F5344CB8AC3E}">
        <p14:creationId xmlns:p14="http://schemas.microsoft.com/office/powerpoint/2010/main" val="2944589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1"/>
          <p:cNvSpPr txBox="1">
            <a:spLocks noGrp="1" noRot="1" noChangeAspect="1" noChangeArrowheads="1" noTextEdit="1"/>
          </p:cNvSpPr>
          <p:nvPr>
            <p:ph type="sldImg"/>
          </p:nvPr>
        </p:nvSpPr>
        <p:spPr>
          <a:xfrm>
            <a:off x="381000" y="695325"/>
            <a:ext cx="6096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7" name="Text Box 2"/>
          <p:cNvSpPr txBox="1">
            <a:spLocks noChangeArrowheads="1"/>
          </p:cNvSpPr>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p>
        </p:txBody>
      </p:sp>
    </p:spTree>
    <p:extLst>
      <p:ext uri="{BB962C8B-B14F-4D97-AF65-F5344CB8AC3E}">
        <p14:creationId xmlns:p14="http://schemas.microsoft.com/office/powerpoint/2010/main" val="2639912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CNP Clásic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69126-0B50-3C4B-8331-80EB364A8F17}"/>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597691-FA1F-3B41-8D99-8E19E97BA6B8}"/>
              </a:ext>
            </a:extLst>
          </p:cNvPr>
          <p:cNvSpPr>
            <a:spLocks noGrp="1"/>
          </p:cNvSpPr>
          <p:nvPr>
            <p:ph idx="1"/>
          </p:nvPr>
        </p:nvSpPr>
        <p:spPr/>
        <p:txBody>
          <a:bodyPr/>
          <a:lstStyle>
            <a:lvl3pPr>
              <a:buFontTx/>
              <a:buBlip>
                <a:blip r:embed="rId2"/>
              </a:buBlip>
              <a:defRPr/>
            </a:lvl3pPr>
            <a:lvl4pPr>
              <a:buFontTx/>
              <a:buBlip>
                <a:blip r:embed="rId2"/>
              </a:buBlip>
              <a:defRPr/>
            </a:lvl4pPr>
            <a:lvl5pPr>
              <a:buFontTx/>
              <a:buBlip>
                <a:blip r:embed="rId2"/>
              </a:buBlip>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7" name="Marcador de número de diapositiva 7">
            <a:extLst>
              <a:ext uri="{FF2B5EF4-FFF2-40B4-BE49-F238E27FC236}">
                <a16:creationId xmlns:a16="http://schemas.microsoft.com/office/drawing/2014/main" id="{735BD655-9E03-2B46-8FEF-482E9218E9A7}"/>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138019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NP fin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C5499-B93F-354B-A52A-E2A073AB49D5}"/>
              </a:ext>
            </a:extLst>
          </p:cNvPr>
          <p:cNvSpPr>
            <a:spLocks noGrp="1"/>
          </p:cNvSpPr>
          <p:nvPr>
            <p:ph type="title" hasCustomPrompt="1"/>
          </p:nvPr>
        </p:nvSpPr>
        <p:spPr>
          <a:xfrm>
            <a:off x="7254765" y="4290740"/>
            <a:ext cx="3733801" cy="864584"/>
          </a:xfrm>
          <a:prstGeom prst="rect">
            <a:avLst/>
          </a:prstGeom>
        </p:spPr>
        <p:txBody>
          <a:bodyPr/>
          <a:lstStyle>
            <a:lvl1pPr algn="ctr">
              <a:defRPr sz="2000">
                <a:solidFill>
                  <a:srgbClr val="3D6FA4"/>
                </a:solidFill>
                <a:latin typeface="Verdana" panose="020B0604030504040204" pitchFamily="34" charset="0"/>
                <a:ea typeface="Verdana" panose="020B0604030504040204" pitchFamily="34" charset="0"/>
                <a:cs typeface="Verdana" panose="020B0604030504040204" pitchFamily="34" charset="0"/>
              </a:defRPr>
            </a:lvl1pPr>
          </a:lstStyle>
          <a:p>
            <a:r>
              <a:rPr lang="es-ES" dirty="0"/>
              <a:t>Datos de contacto</a:t>
            </a:r>
            <a:endParaRPr lang="es-AR" dirty="0"/>
          </a:p>
        </p:txBody>
      </p:sp>
    </p:spTree>
    <p:extLst>
      <p:ext uri="{BB962C8B-B14F-4D97-AF65-F5344CB8AC3E}">
        <p14:creationId xmlns:p14="http://schemas.microsoft.com/office/powerpoint/2010/main" val="3515790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NP present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0A38F-5E08-1542-A962-ABD8B414910E}"/>
              </a:ext>
            </a:extLst>
          </p:cNvPr>
          <p:cNvSpPr>
            <a:spLocks noGrp="1"/>
          </p:cNvSpPr>
          <p:nvPr>
            <p:ph type="title" hasCustomPrompt="1"/>
          </p:nvPr>
        </p:nvSpPr>
        <p:spPr>
          <a:xfrm>
            <a:off x="831850" y="768350"/>
            <a:ext cx="7145502" cy="1803509"/>
          </a:xfrm>
        </p:spPr>
        <p:txBody>
          <a:bodyPr anchor="ctr" anchorCtr="0"/>
          <a:lstStyle>
            <a:lvl1pPr>
              <a:defRPr sz="3400">
                <a:solidFill>
                  <a:srgbClr val="004E96"/>
                </a:solidFill>
              </a:defRPr>
            </a:lvl1pPr>
          </a:lstStyle>
          <a:p>
            <a:r>
              <a:rPr lang="es-ES" dirty="0"/>
              <a:t>Título de la presentación a dos líneas (máximo)</a:t>
            </a:r>
            <a:endParaRPr lang="es-AR" dirty="0"/>
          </a:p>
        </p:txBody>
      </p:sp>
      <p:sp>
        <p:nvSpPr>
          <p:cNvPr id="3" name="Marcador de texto 2">
            <a:extLst>
              <a:ext uri="{FF2B5EF4-FFF2-40B4-BE49-F238E27FC236}">
                <a16:creationId xmlns:a16="http://schemas.microsoft.com/office/drawing/2014/main" id="{A6415C8B-2753-AB4A-9B29-628E965578BF}"/>
              </a:ext>
            </a:extLst>
          </p:cNvPr>
          <p:cNvSpPr>
            <a:spLocks noGrp="1"/>
          </p:cNvSpPr>
          <p:nvPr>
            <p:ph type="body" idx="1" hasCustomPrompt="1"/>
          </p:nvPr>
        </p:nvSpPr>
        <p:spPr>
          <a:xfrm>
            <a:off x="838200" y="2997144"/>
            <a:ext cx="7139152" cy="1500187"/>
          </a:xfrm>
        </p:spPr>
        <p:txBody>
          <a:bodyPr/>
          <a:lstStyle>
            <a:lvl1pPr marL="0" indent="0">
              <a:buNone/>
              <a:defRPr sz="2200">
                <a:solidFill>
                  <a:srgbClr val="3D6FA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 de tres líneas (máximo)</a:t>
            </a:r>
          </a:p>
        </p:txBody>
      </p:sp>
      <p:sp>
        <p:nvSpPr>
          <p:cNvPr id="12" name="Marcador de texto 11">
            <a:extLst>
              <a:ext uri="{FF2B5EF4-FFF2-40B4-BE49-F238E27FC236}">
                <a16:creationId xmlns:a16="http://schemas.microsoft.com/office/drawing/2014/main" id="{E4827030-2544-F740-9400-796C10C1813E}"/>
              </a:ext>
            </a:extLst>
          </p:cNvPr>
          <p:cNvSpPr>
            <a:spLocks noGrp="1"/>
          </p:cNvSpPr>
          <p:nvPr>
            <p:ph type="body" sz="quarter" idx="10" hasCustomPrompt="1"/>
          </p:nvPr>
        </p:nvSpPr>
        <p:spPr>
          <a:xfrm>
            <a:off x="838200" y="4745692"/>
            <a:ext cx="7138988" cy="872910"/>
          </a:xfrm>
        </p:spPr>
        <p:txBody>
          <a:bodyPr/>
          <a:lstStyle>
            <a:lvl1pPr>
              <a:spcBef>
                <a:spcPts val="600"/>
              </a:spcBef>
              <a:spcAft>
                <a:spcPts val="600"/>
              </a:spcAft>
              <a:defRPr sz="1800"/>
            </a:lvl1pPr>
          </a:lstStyle>
          <a:p>
            <a:pPr lvl="0"/>
            <a:r>
              <a:rPr lang="es-AR" dirty="0"/>
              <a:t>Lugar y fecha (en una línea) / Expositor (en otra línea)</a:t>
            </a:r>
          </a:p>
        </p:txBody>
      </p:sp>
    </p:spTree>
    <p:extLst>
      <p:ext uri="{BB962C8B-B14F-4D97-AF65-F5344CB8AC3E}">
        <p14:creationId xmlns:p14="http://schemas.microsoft.com/office/powerpoint/2010/main" val="2985504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NP presentación alternativ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F0A38F-5E08-1542-A962-ABD8B414910E}"/>
              </a:ext>
            </a:extLst>
          </p:cNvPr>
          <p:cNvSpPr>
            <a:spLocks noGrp="1"/>
          </p:cNvSpPr>
          <p:nvPr>
            <p:ph type="title" hasCustomPrompt="1"/>
          </p:nvPr>
        </p:nvSpPr>
        <p:spPr>
          <a:xfrm>
            <a:off x="831850" y="768350"/>
            <a:ext cx="7145502" cy="1803509"/>
          </a:xfrm>
        </p:spPr>
        <p:txBody>
          <a:bodyPr anchor="ctr" anchorCtr="0"/>
          <a:lstStyle>
            <a:lvl1pPr>
              <a:defRPr sz="3400">
                <a:solidFill>
                  <a:srgbClr val="004E96"/>
                </a:solidFill>
              </a:defRPr>
            </a:lvl1pPr>
          </a:lstStyle>
          <a:p>
            <a:r>
              <a:rPr lang="es-ES" dirty="0"/>
              <a:t>Título de la presentación a dos líneas (máximo)</a:t>
            </a:r>
            <a:endParaRPr lang="es-AR" dirty="0"/>
          </a:p>
        </p:txBody>
      </p:sp>
      <p:sp>
        <p:nvSpPr>
          <p:cNvPr id="3" name="Marcador de texto 2">
            <a:extLst>
              <a:ext uri="{FF2B5EF4-FFF2-40B4-BE49-F238E27FC236}">
                <a16:creationId xmlns:a16="http://schemas.microsoft.com/office/drawing/2014/main" id="{A6415C8B-2753-AB4A-9B29-628E965578BF}"/>
              </a:ext>
            </a:extLst>
          </p:cNvPr>
          <p:cNvSpPr>
            <a:spLocks noGrp="1"/>
          </p:cNvSpPr>
          <p:nvPr>
            <p:ph type="body" idx="1" hasCustomPrompt="1"/>
          </p:nvPr>
        </p:nvSpPr>
        <p:spPr>
          <a:xfrm>
            <a:off x="838200" y="2997144"/>
            <a:ext cx="5776913" cy="1500187"/>
          </a:xfrm>
        </p:spPr>
        <p:txBody>
          <a:bodyPr/>
          <a:lstStyle>
            <a:lvl1pPr marL="0" indent="0">
              <a:buNone/>
              <a:defRPr sz="2200">
                <a:solidFill>
                  <a:srgbClr val="3D6FA4"/>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dirty="0"/>
              <a:t>Subtítulo de tres líneas (máximo)</a:t>
            </a:r>
          </a:p>
        </p:txBody>
      </p:sp>
      <p:sp>
        <p:nvSpPr>
          <p:cNvPr id="12" name="Marcador de texto 11">
            <a:extLst>
              <a:ext uri="{FF2B5EF4-FFF2-40B4-BE49-F238E27FC236}">
                <a16:creationId xmlns:a16="http://schemas.microsoft.com/office/drawing/2014/main" id="{E4827030-2544-F740-9400-796C10C1813E}"/>
              </a:ext>
            </a:extLst>
          </p:cNvPr>
          <p:cNvSpPr>
            <a:spLocks noGrp="1"/>
          </p:cNvSpPr>
          <p:nvPr>
            <p:ph type="body" sz="quarter" idx="10" hasCustomPrompt="1"/>
          </p:nvPr>
        </p:nvSpPr>
        <p:spPr>
          <a:xfrm>
            <a:off x="838200" y="4745693"/>
            <a:ext cx="5776913" cy="67786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AR" sz="22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cs typeface="Verdana" panose="020B0604030504040204" pitchFamily="34" charset="0"/>
              </a:rPr>
              <a:t>Lugar y fecha (en una línea) / Expositor (en otra línea)</a:t>
            </a:r>
          </a:p>
        </p:txBody>
      </p:sp>
    </p:spTree>
    <p:extLst>
      <p:ext uri="{BB962C8B-B14F-4D97-AF65-F5344CB8AC3E}">
        <p14:creationId xmlns:p14="http://schemas.microsoft.com/office/powerpoint/2010/main" val="3593370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NP doble inform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869126-0B50-3C4B-8331-80EB364A8F17}"/>
              </a:ext>
            </a:extLst>
          </p:cNvPr>
          <p:cNvSpPr>
            <a:spLocks noGrp="1"/>
          </p:cNvSpPr>
          <p:nvPr>
            <p:ph type="title"/>
          </p:nvPr>
        </p:nvSpPr>
        <p:spPr/>
        <p:txBody>
          <a:bodyPr/>
          <a:lstStyle/>
          <a:p>
            <a:r>
              <a:rPr lang="es-ES" dirty="0"/>
              <a:t>Haga clic para modificar el estilo de título del patrón</a:t>
            </a:r>
            <a:endParaRPr lang="es-AR" dirty="0"/>
          </a:p>
        </p:txBody>
      </p:sp>
      <p:sp>
        <p:nvSpPr>
          <p:cNvPr id="3" name="Marcador de contenido 2">
            <a:extLst>
              <a:ext uri="{FF2B5EF4-FFF2-40B4-BE49-F238E27FC236}">
                <a16:creationId xmlns:a16="http://schemas.microsoft.com/office/drawing/2014/main" id="{48597691-FA1F-3B41-8D99-8E19E97BA6B8}"/>
              </a:ext>
            </a:extLst>
          </p:cNvPr>
          <p:cNvSpPr>
            <a:spLocks noGrp="1"/>
          </p:cNvSpPr>
          <p:nvPr>
            <p:ph idx="1" hasCustomPrompt="1"/>
          </p:nvPr>
        </p:nvSpPr>
        <p:spPr>
          <a:xfrm>
            <a:off x="838200" y="1825626"/>
            <a:ext cx="10515600" cy="985308"/>
          </a:xfrm>
        </p:spPr>
        <p:txBody>
          <a:bodyPr/>
          <a:lstStyle>
            <a:lvl1pPr>
              <a:defRPr>
                <a:solidFill>
                  <a:srgbClr val="3D6FA4"/>
                </a:solidFill>
              </a:defRPr>
            </a:lvl1pPr>
          </a:lstStyle>
          <a:p>
            <a:pPr lvl="0"/>
            <a:r>
              <a:rPr lang="es-ES" dirty="0"/>
              <a:t>Subtítulo introductorio</a:t>
            </a:r>
          </a:p>
        </p:txBody>
      </p:sp>
      <p:sp>
        <p:nvSpPr>
          <p:cNvPr id="7" name="Marcador de número de diapositiva 7">
            <a:extLst>
              <a:ext uri="{FF2B5EF4-FFF2-40B4-BE49-F238E27FC236}">
                <a16:creationId xmlns:a16="http://schemas.microsoft.com/office/drawing/2014/main" id="{735BD655-9E03-2B46-8FEF-482E9218E9A7}"/>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
        <p:nvSpPr>
          <p:cNvPr id="5" name="Marcador de contenido 2">
            <a:extLst>
              <a:ext uri="{FF2B5EF4-FFF2-40B4-BE49-F238E27FC236}">
                <a16:creationId xmlns:a16="http://schemas.microsoft.com/office/drawing/2014/main" id="{08C9E941-D4CF-AA47-BA2A-3B7E4F740EF6}"/>
              </a:ext>
            </a:extLst>
          </p:cNvPr>
          <p:cNvSpPr>
            <a:spLocks noGrp="1"/>
          </p:cNvSpPr>
          <p:nvPr>
            <p:ph idx="10" hasCustomPrompt="1"/>
          </p:nvPr>
        </p:nvSpPr>
        <p:spPr>
          <a:xfrm>
            <a:off x="838200" y="3081867"/>
            <a:ext cx="10515600" cy="3064933"/>
          </a:xfrm>
        </p:spPr>
        <p:txBody>
          <a:bodyPr/>
          <a:lstStyle>
            <a:lvl1pPr>
              <a:defRPr sz="1800"/>
            </a:lvl1pPr>
          </a:lstStyle>
          <a:p>
            <a:pPr lvl="0"/>
            <a:r>
              <a:rPr lang="es-ES" dirty="0"/>
              <a:t>Explicación</a:t>
            </a:r>
          </a:p>
        </p:txBody>
      </p:sp>
    </p:spTree>
    <p:extLst>
      <p:ext uri="{BB962C8B-B14F-4D97-AF65-F5344CB8AC3E}">
        <p14:creationId xmlns:p14="http://schemas.microsoft.com/office/powerpoint/2010/main" val="1111328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CNP dos column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E5217E-9D20-B446-B8A2-ED5E5F7F0CB6}"/>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D9EF0FB-88EB-974D-8720-EB675659493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A4FC3DF0-198B-A448-B404-C2591CEC677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8" name="Marcador de número de diapositiva 7">
            <a:extLst>
              <a:ext uri="{FF2B5EF4-FFF2-40B4-BE49-F238E27FC236}">
                <a16:creationId xmlns:a16="http://schemas.microsoft.com/office/drawing/2014/main" id="{DA8C16E2-0C6C-6C45-A7BC-3CD86F529DC0}"/>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357840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NP dos columnas con explic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819B2-CFE1-6D49-9EC6-37970D62577A}"/>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FBF71C6-B441-9E45-B75C-D2F79A5F7CE7}"/>
              </a:ext>
            </a:extLst>
          </p:cNvPr>
          <p:cNvSpPr>
            <a:spLocks noGrp="1"/>
          </p:cNvSpPr>
          <p:nvPr>
            <p:ph type="body" idx="1"/>
          </p:nvPr>
        </p:nvSpPr>
        <p:spPr>
          <a:xfrm>
            <a:off x="839788" y="1681163"/>
            <a:ext cx="5157787" cy="823912"/>
          </a:xfrm>
        </p:spPr>
        <p:txBody>
          <a:bodyPr anchor="b"/>
          <a:lstStyle>
            <a:lvl1pPr marL="0" indent="0">
              <a:buNone/>
              <a:defRPr sz="2400" b="1">
                <a:solidFill>
                  <a:srgbClr val="3D6FA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4" name="Marcador de contenido 3">
            <a:extLst>
              <a:ext uri="{FF2B5EF4-FFF2-40B4-BE49-F238E27FC236}">
                <a16:creationId xmlns:a16="http://schemas.microsoft.com/office/drawing/2014/main" id="{DA2F2F0F-8AA9-5049-9484-C8FF72A33CC8}"/>
              </a:ext>
            </a:extLst>
          </p:cNvPr>
          <p:cNvSpPr>
            <a:spLocks noGrp="1"/>
          </p:cNvSpPr>
          <p:nvPr>
            <p:ph sz="half" idx="2"/>
          </p:nvPr>
        </p:nvSpPr>
        <p:spPr>
          <a:xfrm>
            <a:off x="839788" y="2505075"/>
            <a:ext cx="5157787" cy="3684588"/>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5" name="Marcador de texto 4">
            <a:extLst>
              <a:ext uri="{FF2B5EF4-FFF2-40B4-BE49-F238E27FC236}">
                <a16:creationId xmlns:a16="http://schemas.microsoft.com/office/drawing/2014/main" id="{0432656A-12C5-3141-833D-3D637B234457}"/>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3D6FA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los estilos de texto del patrón</a:t>
            </a:r>
          </a:p>
        </p:txBody>
      </p:sp>
      <p:sp>
        <p:nvSpPr>
          <p:cNvPr id="6" name="Marcador de contenido 5">
            <a:extLst>
              <a:ext uri="{FF2B5EF4-FFF2-40B4-BE49-F238E27FC236}">
                <a16:creationId xmlns:a16="http://schemas.microsoft.com/office/drawing/2014/main" id="{72C4ABE4-C58F-3A46-94AD-CEB750C549B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10" name="Marcador de número de diapositiva 7">
            <a:extLst>
              <a:ext uri="{FF2B5EF4-FFF2-40B4-BE49-F238E27FC236}">
                <a16:creationId xmlns:a16="http://schemas.microsoft.com/office/drawing/2014/main" id="{2503D1AE-7104-014C-A6BB-708C0003A86E}"/>
              </a:ext>
            </a:extLst>
          </p:cNvPr>
          <p:cNvSpPr>
            <a:spLocks noGrp="1"/>
          </p:cNvSpPr>
          <p:nvPr>
            <p:ph type="sldNum" sz="quarter" idx="10"/>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1579063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CNP solo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BEB2F7-8370-8742-9DBD-4EE51C84D9E9}"/>
              </a:ext>
            </a:extLst>
          </p:cNvPr>
          <p:cNvSpPr>
            <a:spLocks noGrp="1"/>
          </p:cNvSpPr>
          <p:nvPr>
            <p:ph type="title"/>
          </p:nvPr>
        </p:nvSpPr>
        <p:spPr/>
        <p:txBody>
          <a:bodyPr/>
          <a:lstStyle/>
          <a:p>
            <a:r>
              <a:rPr lang="es-ES"/>
              <a:t>Haga clic para modificar el estilo de título del patrón</a:t>
            </a:r>
            <a:endParaRPr lang="es-AR"/>
          </a:p>
        </p:txBody>
      </p:sp>
      <p:sp>
        <p:nvSpPr>
          <p:cNvPr id="6" name="Marcador de número de diapositiva 7">
            <a:extLst>
              <a:ext uri="{FF2B5EF4-FFF2-40B4-BE49-F238E27FC236}">
                <a16:creationId xmlns:a16="http://schemas.microsoft.com/office/drawing/2014/main" id="{A88A7775-F1B5-D449-896E-A3429C7A5E81}"/>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136763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Placa separador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38CB19-09EF-DF45-9BD9-2C0F8A5E2FF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F4E9FD9F-0ACB-2743-9E8C-44F768F56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Tree>
    <p:extLst>
      <p:ext uri="{BB962C8B-B14F-4D97-AF65-F5344CB8AC3E}">
        <p14:creationId xmlns:p14="http://schemas.microsoft.com/office/powerpoint/2010/main" val="4180341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Placa separador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25D028-7B1D-F647-87B4-13276BD9A15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C84ABF8F-52D7-164A-85FC-7826EDB30A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Tree>
    <p:extLst>
      <p:ext uri="{BB962C8B-B14F-4D97-AF65-F5344CB8AC3E}">
        <p14:creationId xmlns:p14="http://schemas.microsoft.com/office/powerpoint/2010/main" val="219642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NP blanca">
    <p:spTree>
      <p:nvGrpSpPr>
        <p:cNvPr id="1" name=""/>
        <p:cNvGrpSpPr/>
        <p:nvPr/>
      </p:nvGrpSpPr>
      <p:grpSpPr>
        <a:xfrm>
          <a:off x="0" y="0"/>
          <a:ext cx="0" cy="0"/>
          <a:chOff x="0" y="0"/>
          <a:chExt cx="0" cy="0"/>
        </a:xfrm>
      </p:grpSpPr>
      <p:sp>
        <p:nvSpPr>
          <p:cNvPr id="5" name="Marcador de número de diapositiva 7">
            <a:extLst>
              <a:ext uri="{FF2B5EF4-FFF2-40B4-BE49-F238E27FC236}">
                <a16:creationId xmlns:a16="http://schemas.microsoft.com/office/drawing/2014/main" id="{39395C90-E212-7B46-B9B8-6FE5E01E1232}"/>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49920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s-AR"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s-AR" sz="3200" b="0" strike="noStrike" spc="-1">
              <a:latin typeface="Arial"/>
            </a:endParaRPr>
          </a:p>
        </p:txBody>
      </p:sp>
    </p:spTree>
    <p:extLst>
      <p:ext uri="{BB962C8B-B14F-4D97-AF65-F5344CB8AC3E}">
        <p14:creationId xmlns:p14="http://schemas.microsoft.com/office/powerpoint/2010/main" val="1456623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4.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8938DEE-62FE-6345-B06E-9653B7755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AR" dirty="0"/>
          </a:p>
        </p:txBody>
      </p:sp>
      <p:sp>
        <p:nvSpPr>
          <p:cNvPr id="3" name="Marcador de texto 2">
            <a:extLst>
              <a:ext uri="{FF2B5EF4-FFF2-40B4-BE49-F238E27FC236}">
                <a16:creationId xmlns:a16="http://schemas.microsoft.com/office/drawing/2014/main" id="{4DE82920-7358-AD47-BE20-F4B90118F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AR" dirty="0"/>
          </a:p>
        </p:txBody>
      </p:sp>
      <p:sp>
        <p:nvSpPr>
          <p:cNvPr id="8" name="Marcador de número de diapositiva 7">
            <a:extLst>
              <a:ext uri="{FF2B5EF4-FFF2-40B4-BE49-F238E27FC236}">
                <a16:creationId xmlns:a16="http://schemas.microsoft.com/office/drawing/2014/main" id="{175AA408-23DA-344A-B910-BA16C9CDEC69}"/>
              </a:ext>
            </a:extLst>
          </p:cNvPr>
          <p:cNvSpPr>
            <a:spLocks noGrp="1"/>
          </p:cNvSpPr>
          <p:nvPr>
            <p:ph type="sldNum" sz="quarter" idx="4"/>
          </p:nvPr>
        </p:nvSpPr>
        <p:spPr>
          <a:xfrm>
            <a:off x="11353801" y="6311900"/>
            <a:ext cx="685799" cy="393700"/>
          </a:xfrm>
          <a:prstGeom prst="rect">
            <a:avLst/>
          </a:prstGeom>
        </p:spPr>
        <p:txBody>
          <a:bodyPr vert="horz" lIns="91440" tIns="45720" rIns="91440" bIns="45720" rtlCol="0" anchor="ctr"/>
          <a:lstStyle>
            <a:lvl1pPr algn="r">
              <a:defRPr sz="30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fld id="{D83F8400-501B-1D42-9A69-655D237D4FC6}" type="slidenum">
              <a:rPr lang="es-AR" smtClean="0"/>
              <a:pPr/>
              <a:t>‹Nº›</a:t>
            </a:fld>
            <a:endParaRPr lang="es-AR" sz="3000" dirty="0"/>
          </a:p>
        </p:txBody>
      </p:sp>
    </p:spTree>
    <p:extLst>
      <p:ext uri="{BB962C8B-B14F-4D97-AF65-F5344CB8AC3E}">
        <p14:creationId xmlns:p14="http://schemas.microsoft.com/office/powerpoint/2010/main" val="126632492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800" r:id="rId9"/>
    <p:sldLayoutId id="2147483801" r:id="rId10"/>
  </p:sldLayoutIdLst>
  <p:hf hdr="0" ftr="0" dt="0"/>
  <p:txStyles>
    <p:title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p:titleStyle>
    <p:bodyStyle>
      <a:lvl1pPr marL="457200" indent="-457200" algn="l" defTabSz="914400" rtl="0" eaLnBrk="1" latinLnBrk="0" hangingPunct="1">
        <a:lnSpc>
          <a:spcPct val="90000"/>
        </a:lnSpc>
        <a:spcBef>
          <a:spcPts val="1000"/>
        </a:spcBef>
        <a:buFontTx/>
        <a:buBlip>
          <a:blip r:embed="rId13"/>
        </a:buBlip>
        <a:defRPr sz="26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800100" marR="0" indent="-342900" algn="l" defTabSz="914400" rtl="0" eaLnBrk="1" fontAlgn="auto" latinLnBrk="0" hangingPunct="1">
        <a:lnSpc>
          <a:spcPct val="90000"/>
        </a:lnSpc>
        <a:spcBef>
          <a:spcPts val="500"/>
        </a:spcBef>
        <a:spcAft>
          <a:spcPts val="0"/>
        </a:spcAft>
        <a:buClrTx/>
        <a:buSzTx/>
        <a:buFontTx/>
        <a:buBlip>
          <a:blip r:embed="rId13"/>
        </a:buBlip>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marR="0" indent="-228600" algn="l" defTabSz="914400" rtl="0" eaLnBrk="1" fontAlgn="auto" latinLnBrk="0" hangingPunct="1">
        <a:lnSpc>
          <a:spcPct val="90000"/>
        </a:lnSpc>
        <a:spcBef>
          <a:spcPts val="500"/>
        </a:spcBef>
        <a:spcAft>
          <a:spcPts val="0"/>
        </a:spcAft>
        <a:buClrTx/>
        <a:buSzTx/>
        <a:buFontTx/>
        <a:buBlip>
          <a:blip r:embed="rId13"/>
        </a:buBlip>
        <a:tabLst/>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marR="0" indent="-228600" algn="l" defTabSz="914400" rtl="0" eaLnBrk="1" fontAlgn="auto" latinLnBrk="0" hangingPunct="1">
        <a:lnSpc>
          <a:spcPct val="90000"/>
        </a:lnSpc>
        <a:spcBef>
          <a:spcPts val="500"/>
        </a:spcBef>
        <a:spcAft>
          <a:spcPts val="0"/>
        </a:spcAft>
        <a:buClrTx/>
        <a:buSzTx/>
        <a:buFontTx/>
        <a:buBlip>
          <a:blip r:embed="rId13"/>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marR="0" indent="-228600" algn="l" defTabSz="914400" rtl="0" eaLnBrk="1" fontAlgn="auto" latinLnBrk="0" hangingPunct="1">
        <a:lnSpc>
          <a:spcPct val="90000"/>
        </a:lnSpc>
        <a:spcBef>
          <a:spcPts val="500"/>
        </a:spcBef>
        <a:spcAft>
          <a:spcPts val="0"/>
        </a:spcAft>
        <a:buClrTx/>
        <a:buSzTx/>
        <a:buFontTx/>
        <a:buBlip>
          <a:blip r:embed="rId13"/>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068B7AC-6105-8149-A978-D6A28787B36D}"/>
              </a:ext>
            </a:extLst>
          </p:cNvPr>
          <p:cNvSpPr>
            <a:spLocks noGrp="1"/>
          </p:cNvSpPr>
          <p:nvPr>
            <p:ph type="title"/>
          </p:nvPr>
        </p:nvSpPr>
        <p:spPr>
          <a:xfrm>
            <a:off x="838200" y="365125"/>
            <a:ext cx="7470228" cy="2094296"/>
          </a:xfrm>
          <a:prstGeom prst="rect">
            <a:avLst/>
          </a:prstGeom>
        </p:spPr>
        <p:txBody>
          <a:bodyPr vert="horz" lIns="91440" tIns="45720" rIns="91440" bIns="45720" rtlCol="0" anchor="ctr">
            <a:normAutofit/>
          </a:bodyPr>
          <a:lstStyle/>
          <a:p>
            <a:r>
              <a:rPr lang="es-ES" dirty="0"/>
              <a:t>Haga clic para modificar el estilo de título del patrón</a:t>
            </a:r>
            <a:endParaRPr lang="es-AR" dirty="0"/>
          </a:p>
        </p:txBody>
      </p:sp>
      <p:sp>
        <p:nvSpPr>
          <p:cNvPr id="3" name="Marcador de texto 2">
            <a:extLst>
              <a:ext uri="{FF2B5EF4-FFF2-40B4-BE49-F238E27FC236}">
                <a16:creationId xmlns:a16="http://schemas.microsoft.com/office/drawing/2014/main" id="{049EED63-196C-F342-B4B0-30A22F313E22}"/>
              </a:ext>
            </a:extLst>
          </p:cNvPr>
          <p:cNvSpPr>
            <a:spLocks noGrp="1"/>
          </p:cNvSpPr>
          <p:nvPr>
            <p:ph type="body" idx="1"/>
          </p:nvPr>
        </p:nvSpPr>
        <p:spPr>
          <a:xfrm>
            <a:off x="838200" y="2806262"/>
            <a:ext cx="7470228" cy="898636"/>
          </a:xfrm>
          <a:prstGeom prst="rect">
            <a:avLst/>
          </a:prstGeom>
        </p:spPr>
        <p:txBody>
          <a:bodyPr vert="horz" lIns="91440" tIns="45720" rIns="91440" bIns="45720" rtlCol="0">
            <a:normAutofit/>
          </a:bodyPr>
          <a:lstStyle/>
          <a:p>
            <a:pPr lvl="0"/>
            <a:r>
              <a:rPr lang="es-ES" dirty="0"/>
              <a:t>Subtítulos</a:t>
            </a:r>
          </a:p>
        </p:txBody>
      </p:sp>
    </p:spTree>
    <p:extLst>
      <p:ext uri="{BB962C8B-B14F-4D97-AF65-F5344CB8AC3E}">
        <p14:creationId xmlns:p14="http://schemas.microsoft.com/office/powerpoint/2010/main" val="1227899449"/>
      </p:ext>
    </p:extLst>
  </p:cSld>
  <p:clrMap bg1="lt1" tx1="dk1" bg2="lt2" tx2="dk2" accent1="accent1" accent2="accent2" accent3="accent3" accent4="accent4" accent5="accent5" accent6="accent6" hlink="hlink" folHlink="folHlink"/>
  <p:sldLayoutIdLst>
    <p:sldLayoutId id="2147483798" r:id="rId1"/>
    <p:sldLayoutId id="2147483799" r:id="rId2"/>
  </p:sldLayoutIdLst>
  <p:hf hdr="0" ftr="0" dt="0"/>
  <p:txStyles>
    <p:titleStyle>
      <a:lvl1pPr algn="l" defTabSz="914400" rtl="0" eaLnBrk="1" latinLnBrk="0" hangingPunct="1">
        <a:lnSpc>
          <a:spcPct val="90000"/>
        </a:lnSpc>
        <a:spcBef>
          <a:spcPct val="0"/>
        </a:spcBef>
        <a:buNone/>
        <a:defRPr sz="34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kern="1200">
          <a:solidFill>
            <a:srgbClr val="3D6FA4"/>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rgbClr val="3D6FA4"/>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rgbClr val="3D6FA4"/>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rgbClr val="3D6FA4"/>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3D6FA4"/>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slide" Target="slide3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slide" Target="slide37.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eg"/><Relationship Id="rId1" Type="http://schemas.openxmlformats.org/officeDocument/2006/relationships/slideLayout" Target="../slideLayouts/slideLayout8.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jpeg"/><Relationship Id="rId18" Type="http://schemas.openxmlformats.org/officeDocument/2006/relationships/image" Target="../media/image85.jpeg"/><Relationship Id="rId3" Type="http://schemas.openxmlformats.org/officeDocument/2006/relationships/image" Target="../media/image70.png"/><Relationship Id="rId21" Type="http://schemas.openxmlformats.org/officeDocument/2006/relationships/image" Target="../media/image88.png"/><Relationship Id="rId7" Type="http://schemas.openxmlformats.org/officeDocument/2006/relationships/image" Target="../media/image74.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92.png"/><Relationship Id="rId2" Type="http://schemas.openxmlformats.org/officeDocument/2006/relationships/image" Target="../media/image69.png"/><Relationship Id="rId16" Type="http://schemas.openxmlformats.org/officeDocument/2006/relationships/image" Target="../media/image83.jpeg"/><Relationship Id="rId20"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73.png"/><Relationship Id="rId11" Type="http://schemas.openxmlformats.org/officeDocument/2006/relationships/image" Target="../media/image78.jpeg"/><Relationship Id="rId24" Type="http://schemas.openxmlformats.org/officeDocument/2006/relationships/image" Target="../media/image91.png"/><Relationship Id="rId5" Type="http://schemas.openxmlformats.org/officeDocument/2006/relationships/image" Target="../media/image72.png"/><Relationship Id="rId15" Type="http://schemas.openxmlformats.org/officeDocument/2006/relationships/image" Target="../media/image82.png"/><Relationship Id="rId23" Type="http://schemas.openxmlformats.org/officeDocument/2006/relationships/image" Target="../media/image90.png"/><Relationship Id="rId10" Type="http://schemas.openxmlformats.org/officeDocument/2006/relationships/image" Target="../media/image77.png"/><Relationship Id="rId19" Type="http://schemas.openxmlformats.org/officeDocument/2006/relationships/image" Target="../media/image8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jpeg"/><Relationship Id="rId22"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8.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7.pn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6.png"/><Relationship Id="rId1" Type="http://schemas.openxmlformats.org/officeDocument/2006/relationships/slideLayout" Target="../slideLayouts/slideLayout8.xml"/><Relationship Id="rId6" Type="http://schemas.openxmlformats.org/officeDocument/2006/relationships/image" Target="../media/image121.png"/><Relationship Id="rId11" Type="http://schemas.openxmlformats.org/officeDocument/2006/relationships/image" Target="../media/image134.png"/><Relationship Id="rId5" Type="http://schemas.openxmlformats.org/officeDocument/2006/relationships/image" Target="../media/image129.pn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9906ED-FC48-1D54-3D2C-92DE8522200B}"/>
              </a:ext>
            </a:extLst>
          </p:cNvPr>
          <p:cNvSpPr>
            <a:spLocks noGrp="1"/>
          </p:cNvSpPr>
          <p:nvPr>
            <p:ph type="title"/>
          </p:nvPr>
        </p:nvSpPr>
        <p:spPr>
          <a:xfrm>
            <a:off x="831849" y="768350"/>
            <a:ext cx="7345499" cy="1803509"/>
          </a:xfrm>
        </p:spPr>
        <p:txBody>
          <a:bodyPr/>
          <a:lstStyle/>
          <a:p>
            <a:pPr algn="ctr"/>
            <a:r>
              <a:rPr lang="es-AR" dirty="0"/>
              <a:t>SISTEMA GEOESTADÍSTICO</a:t>
            </a:r>
            <a:br>
              <a:rPr lang="es-AR" dirty="0"/>
            </a:br>
            <a:endParaRPr lang="es-AR" dirty="0"/>
          </a:p>
        </p:txBody>
      </p:sp>
      <p:sp>
        <p:nvSpPr>
          <p:cNvPr id="3" name="Marcador de texto 2">
            <a:extLst>
              <a:ext uri="{FF2B5EF4-FFF2-40B4-BE49-F238E27FC236}">
                <a16:creationId xmlns:a16="http://schemas.microsoft.com/office/drawing/2014/main" id="{6369DFEE-F44B-5116-B2FE-4DA014C40462}"/>
              </a:ext>
            </a:extLst>
          </p:cNvPr>
          <p:cNvSpPr>
            <a:spLocks noGrp="1"/>
          </p:cNvSpPr>
          <p:nvPr>
            <p:ph type="body" idx="1"/>
          </p:nvPr>
        </p:nvSpPr>
        <p:spPr>
          <a:xfrm>
            <a:off x="1879873" y="2867041"/>
            <a:ext cx="5074085" cy="647930"/>
          </a:xfrm>
        </p:spPr>
        <p:txBody>
          <a:bodyPr/>
          <a:lstStyle/>
          <a:p>
            <a:r>
              <a:rPr lang="es-AR" b="1" dirty="0"/>
              <a:t>ACTIVIDADES PRECENSALES</a:t>
            </a:r>
          </a:p>
        </p:txBody>
      </p:sp>
      <p:sp>
        <p:nvSpPr>
          <p:cNvPr id="4" name="Marcador de texto 3">
            <a:extLst>
              <a:ext uri="{FF2B5EF4-FFF2-40B4-BE49-F238E27FC236}">
                <a16:creationId xmlns:a16="http://schemas.microsoft.com/office/drawing/2014/main" id="{579565ED-CA57-22C3-2AB4-51728F99A736}"/>
              </a:ext>
            </a:extLst>
          </p:cNvPr>
          <p:cNvSpPr>
            <a:spLocks noGrp="1"/>
          </p:cNvSpPr>
          <p:nvPr>
            <p:ph type="body" sz="quarter" idx="10"/>
          </p:nvPr>
        </p:nvSpPr>
        <p:spPr>
          <a:xfrm>
            <a:off x="831848" y="3994130"/>
            <a:ext cx="7573115" cy="1404587"/>
          </a:xfrm>
        </p:spPr>
        <p:txBody>
          <a:bodyPr>
            <a:normAutofit/>
          </a:bodyPr>
          <a:lstStyle/>
          <a:p>
            <a:r>
              <a:rPr lang="es-AR" dirty="0"/>
              <a:t>CABA - Lunes 16 de mayo de 2022</a:t>
            </a:r>
          </a:p>
          <a:p>
            <a:r>
              <a:rPr lang="es-AR" dirty="0"/>
              <a:t>Prof. Adrián Toca – Coordinador del Sistema Geoestadístico</a:t>
            </a:r>
          </a:p>
          <a:p>
            <a:r>
              <a:rPr lang="es-AR" dirty="0"/>
              <a:t>Dirección Nacional de Metodología e Infraestructura Estadística</a:t>
            </a:r>
          </a:p>
          <a:p>
            <a:endParaRPr lang="es-AR" dirty="0"/>
          </a:p>
        </p:txBody>
      </p:sp>
    </p:spTree>
    <p:extLst>
      <p:ext uri="{BB962C8B-B14F-4D97-AF65-F5344CB8AC3E}">
        <p14:creationId xmlns:p14="http://schemas.microsoft.com/office/powerpoint/2010/main" val="556308395"/>
      </p:ext>
    </p:extLst>
  </p:cSld>
  <p:clrMapOvr>
    <a:masterClrMapping/>
  </p:clrMapOvr>
  <mc:AlternateContent xmlns:mc="http://schemas.openxmlformats.org/markup-compatibility/2006" xmlns:p14="http://schemas.microsoft.com/office/powerpoint/2010/main">
    <mc:Choice Requires="p14">
      <p:transition spd="slow" p14:dur="2000" advTm="39119"/>
    </mc:Choice>
    <mc:Fallback xmlns="">
      <p:transition spd="slow" advTm="3911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6814908" y="393258"/>
            <a:ext cx="4963111" cy="1325563"/>
          </a:xfrm>
        </p:spPr>
        <p:txBody>
          <a:bodyPr>
            <a:normAutofit/>
          </a:bodyPr>
          <a:lstStyle/>
          <a:p>
            <a:r>
              <a:rPr lang="es-AR" sz="4300" b="1" dirty="0"/>
              <a:t>Edición cartográfica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2"/>
          <a:stretch>
            <a:fillRect/>
          </a:stretch>
        </p:blipFill>
        <p:spPr>
          <a:xfrm>
            <a:off x="1742467" y="2030532"/>
            <a:ext cx="8707065" cy="3506617"/>
          </a:xfrm>
          <a:prstGeom prst="rect">
            <a:avLst/>
          </a:prstGeom>
        </p:spPr>
      </p:pic>
    </p:spTree>
    <p:extLst>
      <p:ext uri="{BB962C8B-B14F-4D97-AF65-F5344CB8AC3E}">
        <p14:creationId xmlns:p14="http://schemas.microsoft.com/office/powerpoint/2010/main" val="1474687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57808" y="365125"/>
            <a:ext cx="7595992" cy="1325563"/>
          </a:xfrm>
        </p:spPr>
        <p:txBody>
          <a:bodyPr>
            <a:normAutofit/>
          </a:bodyPr>
          <a:lstStyle/>
          <a:p>
            <a:r>
              <a:rPr lang="es-AR" b="1" dirty="0"/>
              <a:t>Edición cartográfica de localidades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1064712" y="2167003"/>
            <a:ext cx="10289088" cy="794064"/>
          </a:xfrm>
          <a:prstGeom prst="rect">
            <a:avLst/>
          </a:prstGeom>
          <a:noFill/>
        </p:spPr>
        <p:txBody>
          <a:bodyPr wrap="square" rtlCol="0">
            <a:spAutoFit/>
          </a:bodyPr>
          <a:lstStyle/>
          <a:p>
            <a:pPr marL="5760">
              <a:lnSpc>
                <a:spcPct val="115000"/>
              </a:lnSpc>
              <a:spcBef>
                <a:spcPts val="1001"/>
              </a:spcBef>
              <a:buClr>
                <a:srgbClr val="F0B102"/>
              </a:buClr>
            </a:pPr>
            <a:endParaRPr lang="es-AR" sz="2400" spc="-1" dirty="0">
              <a:latin typeface="Arial"/>
            </a:endParaRPr>
          </a:p>
          <a:p>
            <a:endParaRPr lang="es-AR" dirty="0"/>
          </a:p>
        </p:txBody>
      </p:sp>
      <p:sp>
        <p:nvSpPr>
          <p:cNvPr id="5" name="CuadroTexto 4"/>
          <p:cNvSpPr txBox="1"/>
          <p:nvPr/>
        </p:nvSpPr>
        <p:spPr>
          <a:xfrm>
            <a:off x="1064712" y="2167003"/>
            <a:ext cx="10289088" cy="333642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Uso de información provincial complementaria, imágenes satelitales, vuelos </a:t>
            </a:r>
            <a:r>
              <a:rPr lang="es-MX" sz="2600" spc="-1" dirty="0" err="1">
                <a:solidFill>
                  <a:srgbClr val="000000"/>
                </a:solidFill>
                <a:latin typeface="Arial"/>
                <a:ea typeface="DejaVu Sans"/>
              </a:rPr>
              <a:t>planimétricos</a:t>
            </a:r>
            <a:r>
              <a:rPr lang="es-MX" sz="2600" spc="-1" dirty="0">
                <a:solidFill>
                  <a:srgbClr val="000000"/>
                </a:solidFill>
                <a:latin typeface="Arial"/>
                <a:ea typeface="DejaVu Sans"/>
              </a:rPr>
              <a:t>, </a:t>
            </a:r>
            <a:r>
              <a:rPr lang="es-MX" sz="2600" spc="-1" dirty="0" err="1">
                <a:solidFill>
                  <a:srgbClr val="000000"/>
                </a:solidFill>
                <a:latin typeface="Arial"/>
                <a:ea typeface="DejaVu Sans"/>
              </a:rPr>
              <a:t>drones</a:t>
            </a:r>
            <a:r>
              <a:rPr lang="es-MX" sz="2600" spc="-1" dirty="0">
                <a:solidFill>
                  <a:srgbClr val="000000"/>
                </a:solidFill>
                <a:latin typeface="Arial"/>
                <a:ea typeface="DejaVu Sans"/>
              </a:rPr>
              <a:t>, etc.</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Actualización de la base cartográfica en momentos puntuales.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MMUVRA (Marco </a:t>
            </a:r>
            <a:r>
              <a:rPr lang="es-MX" sz="2600" spc="-1" dirty="0" err="1">
                <a:solidFill>
                  <a:srgbClr val="000000"/>
                </a:solidFill>
                <a:latin typeface="Arial"/>
                <a:ea typeface="DejaVu Sans"/>
              </a:rPr>
              <a:t>Muestral</a:t>
            </a:r>
            <a:r>
              <a:rPr lang="es-MX" sz="2600" spc="-1" dirty="0">
                <a:solidFill>
                  <a:srgbClr val="000000"/>
                </a:solidFill>
                <a:latin typeface="Arial"/>
                <a:ea typeface="DejaVu Sans"/>
              </a:rPr>
              <a:t> de Viviendas de la República Argentina)</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Generación de planos en papel.</a:t>
            </a: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Repliegue del material de campo</a:t>
            </a:r>
            <a:endParaRPr lang="es-AR" sz="2600" dirty="0"/>
          </a:p>
        </p:txBody>
      </p:sp>
    </p:spTree>
    <p:custDataLst>
      <p:tags r:id="rId1"/>
    </p:custDataLst>
    <p:extLst>
      <p:ext uri="{BB962C8B-B14F-4D97-AF65-F5344CB8AC3E}">
        <p14:creationId xmlns:p14="http://schemas.microsoft.com/office/powerpoint/2010/main" val="3890944179"/>
      </p:ext>
    </p:extLst>
  </p:cSld>
  <p:clrMapOvr>
    <a:masterClrMapping/>
  </p:clrMapOvr>
  <mc:AlternateContent xmlns:mc="http://schemas.openxmlformats.org/markup-compatibility/2006" xmlns:p14="http://schemas.microsoft.com/office/powerpoint/2010/main">
    <mc:Choice Requires="p14">
      <p:transition spd="slow" p14:dur="2000" advTm="134801"/>
    </mc:Choice>
    <mc:Fallback xmlns="">
      <p:transition spd="slow" advTm="134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57808" y="365125"/>
            <a:ext cx="7595992" cy="1325563"/>
          </a:xfrm>
        </p:spPr>
        <p:txBody>
          <a:bodyPr>
            <a:normAutofit/>
          </a:bodyPr>
          <a:lstStyle/>
          <a:p>
            <a:r>
              <a:rPr lang="es-AR" b="1" dirty="0"/>
              <a:t>Edición cartográfica de localidades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9166" y="1765696"/>
            <a:ext cx="10694634" cy="4375557"/>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Nomenclador de vías de circulación.</a:t>
            </a:r>
          </a:p>
          <a:p>
            <a:pPr marL="1263060" lvl="2" indent="-342900">
              <a:spcBef>
                <a:spcPts val="1001"/>
              </a:spcBef>
              <a:buClr>
                <a:srgbClr val="F0B102"/>
              </a:buClr>
              <a:buFont typeface="Arial" panose="020B0604020202020204" pitchFamily="34" charset="0"/>
              <a:buChar char="−"/>
            </a:pPr>
            <a:r>
              <a:rPr lang="es-MX" sz="2000" spc="-1" dirty="0">
                <a:solidFill>
                  <a:srgbClr val="000000"/>
                </a:solidFill>
                <a:latin typeface="Arial"/>
                <a:ea typeface="DejaVu Sans"/>
              </a:rPr>
              <a:t>Actualizar y corregir nombres de calles</a:t>
            </a:r>
          </a:p>
          <a:p>
            <a:pPr marL="1263060" lvl="2" indent="-342900">
              <a:spcBef>
                <a:spcPts val="1001"/>
              </a:spcBef>
              <a:buClr>
                <a:srgbClr val="F0B102"/>
              </a:buClr>
              <a:buFont typeface="Arial" panose="020B0604020202020204" pitchFamily="34" charset="0"/>
              <a:buChar char="−"/>
            </a:pPr>
            <a:r>
              <a:rPr lang="es-MX" sz="2000" spc="-1" dirty="0">
                <a:solidFill>
                  <a:srgbClr val="000000"/>
                </a:solidFill>
                <a:latin typeface="Arial"/>
                <a:ea typeface="DejaVu Sans"/>
              </a:rPr>
              <a:t>Normalizar abreviaturas</a:t>
            </a:r>
          </a:p>
          <a:p>
            <a:pPr marL="1263060" lvl="2" indent="-342900">
              <a:spcBef>
                <a:spcPts val="1001"/>
              </a:spcBef>
              <a:buClr>
                <a:srgbClr val="F0B102"/>
              </a:buClr>
              <a:buFont typeface="Arial" panose="020B0604020202020204" pitchFamily="34" charset="0"/>
              <a:buChar char="−"/>
            </a:pPr>
            <a:r>
              <a:rPr lang="es-MX" sz="2000" spc="-1" dirty="0">
                <a:solidFill>
                  <a:srgbClr val="000000"/>
                </a:solidFill>
                <a:latin typeface="Arial"/>
                <a:ea typeface="DejaVu Sans"/>
              </a:rPr>
              <a:t>Reorganizar los códigos de calle por orden alfabético</a:t>
            </a:r>
          </a:p>
          <a:p>
            <a:pPr marL="1263060" lvl="2" indent="-342900">
              <a:spcBef>
                <a:spcPts val="1001"/>
              </a:spcBef>
              <a:buClr>
                <a:srgbClr val="F0B102"/>
              </a:buClr>
              <a:buFont typeface="Arial" panose="020B0604020202020204" pitchFamily="34" charset="0"/>
              <a:buChar char="−"/>
            </a:pPr>
            <a:endParaRPr lang="es-MX" sz="2200" spc="-1" dirty="0">
              <a:solidFill>
                <a:srgbClr val="000000"/>
              </a:solidFill>
              <a:latin typeface="Arial"/>
              <a:ea typeface="DejaVu Sans"/>
            </a:endParaRPr>
          </a:p>
          <a:p>
            <a:pPr marL="228600" indent="-222840">
              <a:lnSpc>
                <a:spcPct val="115000"/>
              </a:lnSpc>
              <a:spcBef>
                <a:spcPts val="1001"/>
              </a:spcBef>
              <a:buClr>
                <a:srgbClr val="F0B102"/>
              </a:buClr>
              <a:buFont typeface="Arial"/>
              <a:buChar char="•"/>
            </a:pPr>
            <a:endParaRPr lang="es-AR" sz="2400" spc="-1" dirty="0">
              <a:solidFill>
                <a:srgbClr val="000000"/>
              </a:solidFill>
              <a:latin typeface="Arial"/>
              <a:ea typeface="DejaVu Sans"/>
            </a:endParaRPr>
          </a:p>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Numeración de lados de manzana.</a:t>
            </a:r>
          </a:p>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Edición y actualización de las áreas de borde de las localidades para incluir los crecimientos urbanos.</a:t>
            </a:r>
            <a:endParaRPr lang="es-AR" sz="2400" dirty="0"/>
          </a:p>
        </p:txBody>
      </p:sp>
      <p:sp>
        <p:nvSpPr>
          <p:cNvPr id="7" name="CuadroTexto 6"/>
          <p:cNvSpPr txBox="1"/>
          <p:nvPr/>
        </p:nvSpPr>
        <p:spPr>
          <a:xfrm>
            <a:off x="1483388" y="3620628"/>
            <a:ext cx="9046190" cy="1015663"/>
          </a:xfrm>
          <a:prstGeom prst="rect">
            <a:avLst/>
          </a:prstGeom>
          <a:solidFill>
            <a:schemeClr val="accent3">
              <a:lumMod val="40000"/>
              <a:lumOff val="60000"/>
            </a:schemeClr>
          </a:solidFill>
          <a:ln>
            <a:solidFill>
              <a:schemeClr val="accent1">
                <a:lumMod val="75000"/>
              </a:schemeClr>
            </a:solidFill>
          </a:ln>
        </p:spPr>
        <p:txBody>
          <a:bodyPr wrap="square" rtlCol="0" anchor="ctr">
            <a:spAutoFit/>
          </a:bodyPr>
          <a:lstStyle/>
          <a:p>
            <a:pPr algn="ctr"/>
            <a:r>
              <a:rPr lang="es-MX" sz="2000" dirty="0"/>
              <a:t>La calle </a:t>
            </a:r>
            <a:r>
              <a:rPr lang="es-MX" sz="2000" i="1" dirty="0"/>
              <a:t>Garibaldi</a:t>
            </a:r>
            <a:r>
              <a:rPr lang="es-MX" sz="2000" dirty="0"/>
              <a:t>, en la localidad General </a:t>
            </a:r>
            <a:r>
              <a:rPr lang="es-MX" sz="2000" dirty="0" err="1"/>
              <a:t>Acha</a:t>
            </a:r>
            <a:r>
              <a:rPr lang="es-MX" sz="2000" dirty="0"/>
              <a:t>, del Departamento </a:t>
            </a:r>
            <a:r>
              <a:rPr lang="es-MX" sz="2000" dirty="0" err="1"/>
              <a:t>Utracán</a:t>
            </a:r>
            <a:r>
              <a:rPr lang="es-MX" sz="2000" dirty="0"/>
              <a:t>, Provincia de La Pampa, presentaba el código “135” para 2010. Actualmente presenta el código “4215404000205”.</a:t>
            </a:r>
            <a:endParaRPr lang="es-AR" sz="2000" dirty="0"/>
          </a:p>
        </p:txBody>
      </p:sp>
    </p:spTree>
    <p:custDataLst>
      <p:tags r:id="rId1"/>
    </p:custDataLst>
    <p:extLst>
      <p:ext uri="{BB962C8B-B14F-4D97-AF65-F5344CB8AC3E}">
        <p14:creationId xmlns:p14="http://schemas.microsoft.com/office/powerpoint/2010/main" val="3760369406"/>
      </p:ext>
    </p:extLst>
  </p:cSld>
  <p:clrMapOvr>
    <a:masterClrMapping/>
  </p:clrMapOvr>
  <mc:AlternateContent xmlns:mc="http://schemas.openxmlformats.org/markup-compatibility/2006" xmlns:p14="http://schemas.microsoft.com/office/powerpoint/2010/main">
    <mc:Choice Requires="p14">
      <p:transition spd="slow" p14:dur="2000" advTm="101532"/>
    </mc:Choice>
    <mc:Fallback xmlns="">
      <p:transition spd="slow" advTm="101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57808" y="365125"/>
            <a:ext cx="7595992" cy="1325563"/>
          </a:xfrm>
        </p:spPr>
        <p:txBody>
          <a:bodyPr>
            <a:normAutofit/>
          </a:bodyPr>
          <a:lstStyle/>
          <a:p>
            <a:r>
              <a:rPr lang="es-AR" b="1" dirty="0"/>
              <a:t>Edición cartográfica de localidades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05218" y="1934915"/>
            <a:ext cx="10548582" cy="3877472"/>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La aplicación del concepto de localidad censal y la actualización de las áreas de borde de las localidades:</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Localidades simples.</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Localidades compuestas.</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Localidades simples conformaron una nueva localidad compuesta.</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Localidades simples formaron parte de una localidad compuesta anterior.</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Localidades compuestas conformaron una nueva localidad compuesta</a:t>
            </a:r>
            <a:r>
              <a:rPr lang="es-AR" sz="2200" spc="-1" dirty="0">
                <a:solidFill>
                  <a:srgbClr val="000000"/>
                </a:solidFill>
                <a:latin typeface="Arial"/>
                <a:ea typeface="DejaVu Sans"/>
              </a:rPr>
              <a:t>.</a:t>
            </a:r>
            <a:endParaRPr lang="es-AR" sz="2200" spc="-1" dirty="0">
              <a:latin typeface="Arial"/>
            </a:endParaRPr>
          </a:p>
          <a:p>
            <a:endParaRPr lang="es-AR" dirty="0"/>
          </a:p>
        </p:txBody>
      </p:sp>
    </p:spTree>
    <p:extLst>
      <p:ext uri="{BB962C8B-B14F-4D97-AF65-F5344CB8AC3E}">
        <p14:creationId xmlns:p14="http://schemas.microsoft.com/office/powerpoint/2010/main" val="1525957014"/>
      </p:ext>
    </p:extLst>
  </p:cSld>
  <p:clrMapOvr>
    <a:masterClrMapping/>
  </p:clrMapOvr>
  <mc:AlternateContent xmlns:mc="http://schemas.openxmlformats.org/markup-compatibility/2006" xmlns:p14="http://schemas.microsoft.com/office/powerpoint/2010/main">
    <mc:Choice Requires="p14">
      <p:transition spd="slow" p14:dur="2000" advTm="60036"/>
    </mc:Choice>
    <mc:Fallback xmlns="">
      <p:transition spd="slow" advTm="60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100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1000"/>
                                        <p:tgtEl>
                                          <p:spTgt spid="2">
                                            <p:txEl>
                                              <p:pRg st="1" end="1"/>
                                            </p:txEl>
                                          </p:spTgt>
                                        </p:tgtEl>
                                      </p:cBhvr>
                                    </p:animEffect>
                                  </p:childTnLst>
                                </p:cTn>
                              </p:par>
                            </p:childTnLst>
                          </p:cTn>
                        </p:par>
                        <p:par>
                          <p:cTn id="12" fill="hold">
                            <p:stCondLst>
                              <p:cond delay="2750"/>
                            </p:stCondLst>
                            <p:childTnLst>
                              <p:par>
                                <p:cTn id="13" presetID="10" presetClass="entr" presetSubtype="0" fill="hold" nodeType="afterEffect">
                                  <p:stCondLst>
                                    <p:cond delay="100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1000"/>
                                        <p:tgtEl>
                                          <p:spTgt spid="2">
                                            <p:txEl>
                                              <p:pRg st="2" end="2"/>
                                            </p:txEl>
                                          </p:spTgt>
                                        </p:tgtEl>
                                      </p:cBhvr>
                                    </p:animEffect>
                                  </p:childTnLst>
                                </p:cTn>
                              </p:par>
                            </p:childTnLst>
                          </p:cTn>
                        </p:par>
                        <p:par>
                          <p:cTn id="16" fill="hold">
                            <p:stCondLst>
                              <p:cond delay="4750"/>
                            </p:stCondLst>
                            <p:childTnLst>
                              <p:par>
                                <p:cTn id="17" presetID="10" presetClass="entr" presetSubtype="0" fill="hold" nodeType="afterEffect">
                                  <p:stCondLst>
                                    <p:cond delay="100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childTnLst>
                                </p:cTn>
                              </p:par>
                            </p:childTnLst>
                          </p:cTn>
                        </p:par>
                        <p:par>
                          <p:cTn id="20" fill="hold">
                            <p:stCondLst>
                              <p:cond delay="6750"/>
                            </p:stCondLst>
                            <p:childTnLst>
                              <p:par>
                                <p:cTn id="21" presetID="10" presetClass="entr" presetSubtype="0" fill="hold" nodeType="afterEffect">
                                  <p:stCondLst>
                                    <p:cond delay="100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1000"/>
                                        <p:tgtEl>
                                          <p:spTgt spid="2">
                                            <p:txEl>
                                              <p:pRg st="4" end="4"/>
                                            </p:txEl>
                                          </p:spTgt>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10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0232" y="641444"/>
            <a:ext cx="3981082" cy="5629701"/>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4323" y="641444"/>
            <a:ext cx="3981083" cy="5629701"/>
          </a:xfrm>
          <a:prstGeom prst="rect">
            <a:avLst/>
          </a:prstGeom>
        </p:spPr>
      </p:pic>
      <p:pic>
        <p:nvPicPr>
          <p:cNvPr id="17" name="Imagen 16"/>
          <p:cNvPicPr>
            <a:picLocks noChangeAspect="1"/>
          </p:cNvPicPr>
          <p:nvPr/>
        </p:nvPicPr>
        <p:blipFill>
          <a:blip r:embed="rId5"/>
          <a:stretch>
            <a:fillRect/>
          </a:stretch>
        </p:blipFill>
        <p:spPr>
          <a:xfrm>
            <a:off x="5234659" y="3412557"/>
            <a:ext cx="1166140" cy="126441"/>
          </a:xfrm>
          <a:prstGeom prst="rect">
            <a:avLst/>
          </a:prstGeom>
        </p:spPr>
      </p:pic>
      <p:pic>
        <p:nvPicPr>
          <p:cNvPr id="19" name="Imagen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94652" y="597706"/>
            <a:ext cx="3981083" cy="5629701"/>
          </a:xfrm>
          <a:prstGeom prst="rect">
            <a:avLst/>
          </a:prstGeom>
        </p:spPr>
      </p:pic>
      <p:sp>
        <p:nvSpPr>
          <p:cNvPr id="9" name="CuadroTexto 8">
            <a:extLst>
              <a:ext uri="{FF2B5EF4-FFF2-40B4-BE49-F238E27FC236}">
                <a16:creationId xmlns:a16="http://schemas.microsoft.com/office/drawing/2014/main" id="{1B79A981-555B-4072-8B12-B598A7EF0E01}"/>
              </a:ext>
            </a:extLst>
          </p:cNvPr>
          <p:cNvSpPr txBox="1"/>
          <p:nvPr/>
        </p:nvSpPr>
        <p:spPr>
          <a:xfrm>
            <a:off x="967635" y="77552"/>
            <a:ext cx="10581361" cy="461665"/>
          </a:xfrm>
          <a:prstGeom prst="rect">
            <a:avLst/>
          </a:prstGeom>
          <a:noFill/>
        </p:spPr>
        <p:txBody>
          <a:bodyPr wrap="square">
            <a:spAutoFit/>
          </a:bodyPr>
          <a:lstStyle/>
          <a:p>
            <a:r>
              <a:rPr kumimoji="0" lang="es-MX" sz="2400" b="0" i="0" u="none" strike="noStrike" kern="1200" cap="none" spc="-1" normalizeH="0" baseline="0" noProof="0" dirty="0">
                <a:ln>
                  <a:noFill/>
                </a:ln>
                <a:solidFill>
                  <a:srgbClr val="000000"/>
                </a:solidFill>
                <a:effectLst/>
                <a:uLnTx/>
                <a:uFillTx/>
                <a:latin typeface="Arial"/>
                <a:ea typeface="DejaVu Sans"/>
                <a:cs typeface="+mn-cs"/>
              </a:rPr>
              <a:t>Localidades simples conformaron una nueva localidad compuesta</a:t>
            </a:r>
            <a:endParaRPr lang="es-AR" sz="2400" dirty="0"/>
          </a:p>
        </p:txBody>
      </p:sp>
    </p:spTree>
    <p:custDataLst>
      <p:tags r:id="rId1"/>
    </p:custDataLst>
    <p:extLst>
      <p:ext uri="{BB962C8B-B14F-4D97-AF65-F5344CB8AC3E}">
        <p14:creationId xmlns:p14="http://schemas.microsoft.com/office/powerpoint/2010/main" val="2030613772"/>
      </p:ext>
    </p:extLst>
  </p:cSld>
  <p:clrMapOvr>
    <a:masterClrMapping/>
  </p:clrMapOvr>
  <mc:AlternateContent xmlns:mc="http://schemas.openxmlformats.org/markup-compatibility/2006" xmlns:p14="http://schemas.microsoft.com/office/powerpoint/2010/main">
    <mc:Choice Requires="p14">
      <p:transition spd="slow" p14:dur="2000" advTm="28420"/>
    </mc:Choice>
    <mc:Fallback xmlns="">
      <p:transition spd="slow" advTm="28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56097" y="592295"/>
            <a:ext cx="7983940" cy="5645901"/>
          </a:xfrm>
          <a:prstGeom prst="rect">
            <a:avLst/>
          </a:prstGeom>
        </p:spPr>
      </p:pic>
      <p:sp>
        <p:nvSpPr>
          <p:cNvPr id="6" name="CuadroTexto 5">
            <a:extLst>
              <a:ext uri="{FF2B5EF4-FFF2-40B4-BE49-F238E27FC236}">
                <a16:creationId xmlns:a16="http://schemas.microsoft.com/office/drawing/2014/main" id="{6C641D6F-DB73-25A9-0444-2E6F5BF7721A}"/>
              </a:ext>
            </a:extLst>
          </p:cNvPr>
          <p:cNvSpPr txBox="1"/>
          <p:nvPr/>
        </p:nvSpPr>
        <p:spPr>
          <a:xfrm>
            <a:off x="767219" y="-26527"/>
            <a:ext cx="10819356" cy="461665"/>
          </a:xfrm>
          <a:prstGeom prst="rect">
            <a:avLst/>
          </a:prstGeom>
          <a:noFill/>
        </p:spPr>
        <p:txBody>
          <a:bodyPr wrap="square">
            <a:spAutoFit/>
          </a:bodyPr>
          <a:lstStyle/>
          <a:p>
            <a:r>
              <a:rPr lang="es-MX" sz="2400" spc="-1" dirty="0">
                <a:solidFill>
                  <a:srgbClr val="000000"/>
                </a:solidFill>
                <a:latin typeface="Arial"/>
                <a:ea typeface="DejaVu Sans"/>
              </a:rPr>
              <a:t>Localidades simples formaron parte de una localidad compuesta anterior</a:t>
            </a:r>
            <a:endParaRPr lang="es-AR" sz="2400" dirty="0"/>
          </a:p>
        </p:txBody>
      </p:sp>
    </p:spTree>
    <p:extLst>
      <p:ext uri="{BB962C8B-B14F-4D97-AF65-F5344CB8AC3E}">
        <p14:creationId xmlns:p14="http://schemas.microsoft.com/office/powerpoint/2010/main" val="1783378799"/>
      </p:ext>
    </p:extLst>
  </p:cSld>
  <p:clrMapOvr>
    <a:masterClrMapping/>
  </p:clrMapOvr>
  <mc:AlternateContent xmlns:mc="http://schemas.openxmlformats.org/markup-compatibility/2006" xmlns:p14="http://schemas.microsoft.com/office/powerpoint/2010/main">
    <mc:Choice Requires="p14">
      <p:transition spd="slow" p14:dur="2000" advTm="13501"/>
    </mc:Choice>
    <mc:Fallback xmlns="">
      <p:transition spd="slow" advTm="13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158" y="593536"/>
            <a:ext cx="7980533" cy="5643491"/>
          </a:xfrm>
          <a:prstGeom prst="rect">
            <a:avLst/>
          </a:prstGeom>
        </p:spPr>
      </p:pic>
      <p:sp>
        <p:nvSpPr>
          <p:cNvPr id="6" name="CuadroTexto 5">
            <a:extLst>
              <a:ext uri="{FF2B5EF4-FFF2-40B4-BE49-F238E27FC236}">
                <a16:creationId xmlns:a16="http://schemas.microsoft.com/office/drawing/2014/main" id="{C4EF7D1E-8C7A-A3A8-5787-0225E0C6F3C4}"/>
              </a:ext>
            </a:extLst>
          </p:cNvPr>
          <p:cNvSpPr txBox="1"/>
          <p:nvPr/>
        </p:nvSpPr>
        <p:spPr>
          <a:xfrm>
            <a:off x="767219" y="-26527"/>
            <a:ext cx="10819356" cy="461665"/>
          </a:xfrm>
          <a:prstGeom prst="rect">
            <a:avLst/>
          </a:prstGeom>
          <a:noFill/>
        </p:spPr>
        <p:txBody>
          <a:bodyPr wrap="square">
            <a:spAutoFit/>
          </a:bodyPr>
          <a:lstStyle/>
          <a:p>
            <a:r>
              <a:rPr lang="es-MX" sz="2400" spc="-1" dirty="0">
                <a:solidFill>
                  <a:srgbClr val="000000"/>
                </a:solidFill>
                <a:latin typeface="Arial"/>
                <a:ea typeface="DejaVu Sans"/>
              </a:rPr>
              <a:t>Localidades simples formaron parte de una localidad compuesta anterior</a:t>
            </a:r>
            <a:endParaRPr lang="es-AR" sz="2400" dirty="0"/>
          </a:p>
        </p:txBody>
      </p:sp>
    </p:spTree>
    <p:extLst>
      <p:ext uri="{BB962C8B-B14F-4D97-AF65-F5344CB8AC3E}">
        <p14:creationId xmlns:p14="http://schemas.microsoft.com/office/powerpoint/2010/main" val="1667808646"/>
      </p:ext>
    </p:extLst>
  </p:cSld>
  <p:clrMapOvr>
    <a:masterClrMapping/>
  </p:clrMapOvr>
  <mc:AlternateContent xmlns:mc="http://schemas.openxmlformats.org/markup-compatibility/2006" xmlns:p14="http://schemas.microsoft.com/office/powerpoint/2010/main">
    <mc:Choice Requires="p14">
      <p:transition spd="slow" p14:dur="2000" advTm="4391"/>
    </mc:Choice>
    <mc:Fallback xmlns="">
      <p:transition spd="slow" advTm="4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1158" y="593536"/>
            <a:ext cx="7980533" cy="5643490"/>
          </a:xfrm>
          <a:prstGeom prst="rect">
            <a:avLst/>
          </a:prstGeom>
        </p:spPr>
      </p:pic>
      <p:sp>
        <p:nvSpPr>
          <p:cNvPr id="6" name="CuadroTexto 5">
            <a:extLst>
              <a:ext uri="{FF2B5EF4-FFF2-40B4-BE49-F238E27FC236}">
                <a16:creationId xmlns:a16="http://schemas.microsoft.com/office/drawing/2014/main" id="{28063281-CB3E-24F5-5E13-1E9BAC8973C7}"/>
              </a:ext>
            </a:extLst>
          </p:cNvPr>
          <p:cNvSpPr txBox="1"/>
          <p:nvPr/>
        </p:nvSpPr>
        <p:spPr>
          <a:xfrm>
            <a:off x="767219" y="98733"/>
            <a:ext cx="10819356" cy="461665"/>
          </a:xfrm>
          <a:prstGeom prst="rect">
            <a:avLst/>
          </a:prstGeom>
          <a:noFill/>
        </p:spPr>
        <p:txBody>
          <a:bodyPr wrap="square">
            <a:spAutoFit/>
          </a:bodyPr>
          <a:lstStyle/>
          <a:p>
            <a:r>
              <a:rPr lang="es-MX" sz="2400" spc="-1" dirty="0">
                <a:solidFill>
                  <a:srgbClr val="000000"/>
                </a:solidFill>
                <a:latin typeface="Arial"/>
                <a:ea typeface="DejaVu Sans"/>
              </a:rPr>
              <a:t>Localidades simples formaron parte de una localidad compuesta anterior</a:t>
            </a:r>
            <a:endParaRPr lang="es-AR" sz="2400" dirty="0"/>
          </a:p>
        </p:txBody>
      </p:sp>
    </p:spTree>
    <p:extLst>
      <p:ext uri="{BB962C8B-B14F-4D97-AF65-F5344CB8AC3E}">
        <p14:creationId xmlns:p14="http://schemas.microsoft.com/office/powerpoint/2010/main" val="1154387391"/>
      </p:ext>
    </p:extLst>
  </p:cSld>
  <p:clrMapOvr>
    <a:masterClrMapping/>
  </p:clrMapOvr>
  <mc:AlternateContent xmlns:mc="http://schemas.openxmlformats.org/markup-compatibility/2006" xmlns:p14="http://schemas.microsoft.com/office/powerpoint/2010/main">
    <mc:Choice Requires="p14">
      <p:transition spd="slow" p14:dur="2000" advTm="14173"/>
    </mc:Choice>
    <mc:Fallback xmlns="">
      <p:transition spd="slow" advTm="1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789" y="583326"/>
            <a:ext cx="4012531" cy="5674172"/>
          </a:xfrm>
          <a:prstGeom prst="rect">
            <a:avLst/>
          </a:prstGeom>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8609" y="583325"/>
            <a:ext cx="4012531" cy="5674173"/>
          </a:xfrm>
          <a:prstGeom prst="rect">
            <a:avLst/>
          </a:prstGeom>
        </p:spPr>
      </p:pic>
      <p:pic>
        <p:nvPicPr>
          <p:cNvPr id="7" name="Imagen 6"/>
          <p:cNvPicPr>
            <a:picLocks noChangeAspect="1"/>
          </p:cNvPicPr>
          <p:nvPr/>
        </p:nvPicPr>
        <p:blipFill>
          <a:blip r:embed="rId6"/>
          <a:stretch>
            <a:fillRect/>
          </a:stretch>
        </p:blipFill>
        <p:spPr>
          <a:xfrm>
            <a:off x="5308980" y="3319290"/>
            <a:ext cx="1177483" cy="127670"/>
          </a:xfrm>
          <a:prstGeom prst="rect">
            <a:avLst/>
          </a:prstGeom>
        </p:spPr>
      </p:pic>
      <p:sp>
        <p:nvSpPr>
          <p:cNvPr id="8" name="CuadroTexto 7">
            <a:extLst>
              <a:ext uri="{FF2B5EF4-FFF2-40B4-BE49-F238E27FC236}">
                <a16:creationId xmlns:a16="http://schemas.microsoft.com/office/drawing/2014/main" id="{3278CF61-BB53-B7B8-1E75-A1241090F70B}"/>
              </a:ext>
            </a:extLst>
          </p:cNvPr>
          <p:cNvSpPr txBox="1"/>
          <p:nvPr/>
        </p:nvSpPr>
        <p:spPr>
          <a:xfrm>
            <a:off x="767219" y="-26527"/>
            <a:ext cx="10033921" cy="461665"/>
          </a:xfrm>
          <a:prstGeom prst="rect">
            <a:avLst/>
          </a:prstGeom>
          <a:noFill/>
        </p:spPr>
        <p:txBody>
          <a:bodyPr wrap="square">
            <a:spAutoFit/>
          </a:bodyPr>
          <a:lstStyle/>
          <a:p>
            <a:r>
              <a:rPr lang="es-MX" sz="2400" spc="-1" dirty="0">
                <a:solidFill>
                  <a:srgbClr val="000000"/>
                </a:solidFill>
                <a:latin typeface="Arial"/>
                <a:ea typeface="DejaVu Sans"/>
              </a:rPr>
              <a:t>Localidades compuestas formaron una nueva localidad compuesta</a:t>
            </a:r>
            <a:endParaRPr lang="es-AR" sz="2400" dirty="0"/>
          </a:p>
        </p:txBody>
      </p:sp>
    </p:spTree>
    <p:custDataLst>
      <p:tags r:id="rId1"/>
    </p:custDataLst>
    <p:extLst>
      <p:ext uri="{BB962C8B-B14F-4D97-AF65-F5344CB8AC3E}">
        <p14:creationId xmlns:p14="http://schemas.microsoft.com/office/powerpoint/2010/main" val="947158449"/>
      </p:ext>
    </p:extLst>
  </p:cSld>
  <p:clrMapOvr>
    <a:masterClrMapping/>
  </p:clrMapOvr>
  <mc:AlternateContent xmlns:mc="http://schemas.openxmlformats.org/markup-compatibility/2006" xmlns:p14="http://schemas.microsoft.com/office/powerpoint/2010/main">
    <mc:Choice Requires="p14">
      <p:transition spd="slow" p14:dur="2000" advTm="17537"/>
    </mc:Choice>
    <mc:Fallback xmlns="">
      <p:transition spd="slow" advTm="17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5715124" y="382555"/>
            <a:ext cx="7595992" cy="1325563"/>
          </a:xfrm>
        </p:spPr>
        <p:txBody>
          <a:bodyPr>
            <a:normAutofit/>
          </a:bodyPr>
          <a:lstStyle/>
          <a:p>
            <a:r>
              <a:rPr lang="es-AR" sz="4300" b="1" dirty="0"/>
              <a:t>Edición cartográfica rural</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821709" y="2180575"/>
            <a:ext cx="10548582" cy="2748060"/>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Dinámica de actualización diferente.</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Ajuste y edición de radios y fracciones.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Uso de imágenes satelitales y límites oficiales IGN.</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Seguimiento de modificaciones en los estatutos y leyes que inciden sobre los límites 2010.</a:t>
            </a:r>
            <a:endParaRPr lang="es-AR" dirty="0"/>
          </a:p>
        </p:txBody>
      </p:sp>
    </p:spTree>
    <p:extLst>
      <p:ext uri="{BB962C8B-B14F-4D97-AF65-F5344CB8AC3E}">
        <p14:creationId xmlns:p14="http://schemas.microsoft.com/office/powerpoint/2010/main" val="2126122073"/>
      </p:ext>
    </p:extLst>
  </p:cSld>
  <p:clrMapOvr>
    <a:masterClrMapping/>
  </p:clrMapOvr>
  <mc:AlternateContent xmlns:mc="http://schemas.openxmlformats.org/markup-compatibility/2006" xmlns:p14="http://schemas.microsoft.com/office/powerpoint/2010/main">
    <mc:Choice Requires="p14">
      <p:transition spd="slow" p14:dur="2000" advTm="122674"/>
    </mc:Choice>
    <mc:Fallback xmlns="">
      <p:transition spd="slow" advTm="122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100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3500"/>
                            </p:stCondLst>
                            <p:childTnLst>
                              <p:par>
                                <p:cTn id="17" presetID="10" presetClass="entr" presetSubtype="0" fill="hold" nodeType="afterEffect">
                                  <p:stCondLst>
                                    <p:cond delay="100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546D7-97A8-844D-A4CC-AFE1A3E00A59}"/>
              </a:ext>
            </a:extLst>
          </p:cNvPr>
          <p:cNvSpPr>
            <a:spLocks noGrp="1"/>
          </p:cNvSpPr>
          <p:nvPr>
            <p:ph type="title"/>
          </p:nvPr>
        </p:nvSpPr>
        <p:spPr/>
        <p:txBody>
          <a:bodyPr/>
          <a:lstStyle/>
          <a:p>
            <a:r>
              <a:rPr lang="es-AR" dirty="0"/>
              <a:t>Introducción</a:t>
            </a:r>
          </a:p>
        </p:txBody>
      </p:sp>
      <p:sp>
        <p:nvSpPr>
          <p:cNvPr id="3" name="Marcador de contenido 2">
            <a:extLst>
              <a:ext uri="{FF2B5EF4-FFF2-40B4-BE49-F238E27FC236}">
                <a16:creationId xmlns:a16="http://schemas.microsoft.com/office/drawing/2014/main" id="{7D7F1710-77D9-4542-86D2-96CFFA7013B4}"/>
              </a:ext>
            </a:extLst>
          </p:cNvPr>
          <p:cNvSpPr>
            <a:spLocks noGrp="1"/>
          </p:cNvSpPr>
          <p:nvPr>
            <p:ph idx="1"/>
          </p:nvPr>
        </p:nvSpPr>
        <p:spPr/>
        <p:txBody>
          <a:bodyPr>
            <a:normAutofit/>
          </a:bodyPr>
          <a:lstStyle/>
          <a:p>
            <a:pPr marL="0" indent="0">
              <a:buNone/>
            </a:pPr>
            <a:r>
              <a:rPr lang="es-ES" b="0" i="0" dirty="0">
                <a:solidFill>
                  <a:srgbClr val="004E96"/>
                </a:solidFill>
                <a:effectLst/>
                <a:latin typeface="Arial" panose="020B0604020202020204" pitchFamily="34" charset="0"/>
              </a:rPr>
              <a:t>El INDEC, como organismo rector del Sistema Estadístico Nacional (SEN), establece el MARCO GEOESTADISTICO, que es el conjunto de normativas y pautas para la construcción de la base geográfica del país, estableciendo</a:t>
            </a:r>
            <a:r>
              <a:rPr lang="es-ES" b="0" i="0" dirty="0">
                <a:solidFill>
                  <a:srgbClr val="004E96"/>
                </a:solidFill>
                <a:effectLst/>
                <a:latin typeface="Trebuchet MS" panose="020B0603020202020204" pitchFamily="34" charset="0"/>
              </a:rPr>
              <a:t> los códigos de las unidades geoestadísticas empleadas en los distintos operativos realizados. Dichos códigos geográficos son la clave para que el usuario pueda asociar la información estadística de los censos y encuestas con los lugares geográficos correspondientes.</a:t>
            </a:r>
            <a:endParaRPr lang="es-AR" sz="2600" dirty="0">
              <a:solidFill>
                <a:srgbClr val="004E96"/>
              </a:solidFill>
            </a:endParaRPr>
          </a:p>
          <a:p>
            <a:pPr lvl="1">
              <a:buFont typeface="Arial" panose="020B0604020202020204" pitchFamily="34" charset="0"/>
              <a:buChar char="•"/>
            </a:pPr>
            <a:endParaRPr lang="es-AR" dirty="0"/>
          </a:p>
        </p:txBody>
      </p:sp>
      <p:sp>
        <p:nvSpPr>
          <p:cNvPr id="4" name="Marcador de número de diapositiva 3">
            <a:extLst>
              <a:ext uri="{FF2B5EF4-FFF2-40B4-BE49-F238E27FC236}">
                <a16:creationId xmlns:a16="http://schemas.microsoft.com/office/drawing/2014/main" id="{81F975DD-DA6E-7B4F-B800-4B93ADAA232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114388909"/>
      </p:ext>
    </p:extLst>
  </p:cSld>
  <p:clrMapOvr>
    <a:masterClrMapping/>
  </p:clrMapOvr>
  <mc:AlternateContent xmlns:mc="http://schemas.openxmlformats.org/markup-compatibility/2006" xmlns:p14="http://schemas.microsoft.com/office/powerpoint/2010/main">
    <mc:Choice Requires="p14">
      <p:transition spd="slow" p14:dur="2000" advTm="37428"/>
    </mc:Choice>
    <mc:Fallback xmlns="">
      <p:transition spd="slow" advTm="3742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74299" y="406431"/>
            <a:ext cx="7595992"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96036" y="2180575"/>
            <a:ext cx="10674255" cy="346466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Cartografía 2010. </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Edición cartográfica.</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Conteo y listado de viviendas.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Redimensión de radios y fracciones.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Segmentación.</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Obtención de la nueva base geográfica.</a:t>
            </a:r>
            <a:endParaRPr lang="es-AR" dirty="0"/>
          </a:p>
        </p:txBody>
      </p:sp>
      <p:pic>
        <p:nvPicPr>
          <p:cNvPr id="5" name="Imagen 4"/>
          <p:cNvPicPr>
            <a:picLocks noChangeAspect="1"/>
          </p:cNvPicPr>
          <p:nvPr/>
        </p:nvPicPr>
        <p:blipFill>
          <a:blip r:embed="rId2"/>
          <a:stretch>
            <a:fillRect/>
          </a:stretch>
        </p:blipFill>
        <p:spPr>
          <a:xfrm>
            <a:off x="3878363" y="2180575"/>
            <a:ext cx="504720" cy="428401"/>
          </a:xfrm>
          <a:prstGeom prst="rect">
            <a:avLst/>
          </a:prstGeom>
        </p:spPr>
      </p:pic>
      <p:pic>
        <p:nvPicPr>
          <p:cNvPr id="6" name="Imagen 5"/>
          <p:cNvPicPr>
            <a:picLocks noChangeAspect="1"/>
          </p:cNvPicPr>
          <p:nvPr/>
        </p:nvPicPr>
        <p:blipFill>
          <a:blip r:embed="rId2"/>
          <a:stretch>
            <a:fillRect/>
          </a:stretch>
        </p:blipFill>
        <p:spPr>
          <a:xfrm>
            <a:off x="4246852" y="2759736"/>
            <a:ext cx="504720" cy="428401"/>
          </a:xfrm>
          <a:prstGeom prst="rect">
            <a:avLst/>
          </a:prstGeom>
        </p:spPr>
      </p:pic>
    </p:spTree>
    <p:extLst>
      <p:ext uri="{BB962C8B-B14F-4D97-AF65-F5344CB8AC3E}">
        <p14:creationId xmlns:p14="http://schemas.microsoft.com/office/powerpoint/2010/main" val="123747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500"/>
                                        <p:tgtEl>
                                          <p:spTgt spid="2">
                                            <p:txEl>
                                              <p:pRg st="3" end="3"/>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500"/>
                                        <p:tgtEl>
                                          <p:spTgt spid="2">
                                            <p:txEl>
                                              <p:pRg st="4" end="4"/>
                                            </p:txEl>
                                          </p:spTgt>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animEffect transition="in" filter="fade">
                                      <p:cBhvr>
                                        <p:cTn id="3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4964498" y="355260"/>
            <a:ext cx="7595992" cy="1325563"/>
          </a:xfrm>
        </p:spPr>
        <p:txBody>
          <a:bodyPr>
            <a:normAutofit/>
          </a:bodyPr>
          <a:lstStyle/>
          <a:p>
            <a:r>
              <a:rPr lang="es-AR" sz="4300" b="1" dirty="0"/>
              <a:t>Conteo y listado de viviendas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7366" y="2009052"/>
            <a:ext cx="10877268" cy="451623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500" spc="-1" dirty="0">
                <a:solidFill>
                  <a:srgbClr val="000000"/>
                </a:solidFill>
                <a:latin typeface="Arial" panose="020B0604020202020204" pitchFamily="34" charset="0"/>
                <a:ea typeface="DejaVu Sans"/>
                <a:cs typeface="Arial" panose="020B0604020202020204" pitchFamily="34" charset="0"/>
              </a:rPr>
              <a:t>Contar y registrar todas las viviendas particulares y colectivas de todas las localidades de 2000 habitantes y más, discriminando el tipo de unidad y su ubicación en la manzana por medio de la observación directa.</a:t>
            </a:r>
            <a:r>
              <a:rPr lang="es-AR" sz="2500" dirty="0">
                <a:latin typeface="Arial" panose="020B0604020202020204" pitchFamily="34" charset="0"/>
                <a:cs typeface="Arial" panose="020B0604020202020204" pitchFamily="34" charset="0"/>
              </a:rPr>
              <a:t> </a:t>
            </a:r>
          </a:p>
          <a:p>
            <a:pPr marL="228600" indent="-222840">
              <a:lnSpc>
                <a:spcPct val="115000"/>
              </a:lnSpc>
              <a:spcBef>
                <a:spcPts val="1001"/>
              </a:spcBef>
              <a:buClr>
                <a:srgbClr val="F0B102"/>
              </a:buClr>
              <a:buFont typeface="Arial"/>
              <a:buChar char="•"/>
            </a:pPr>
            <a:r>
              <a:rPr lang="es-AR" sz="2500" dirty="0">
                <a:latin typeface="Arial" panose="020B0604020202020204" pitchFamily="34" charset="0"/>
                <a:cs typeface="Arial" panose="020B0604020202020204" pitchFamily="34" charset="0"/>
              </a:rPr>
              <a:t>ADRA (Archivo de Domicilios de la República Argentina)</a:t>
            </a:r>
          </a:p>
          <a:p>
            <a:pPr marL="1263060" lvl="2" indent="-342900">
              <a:spcBef>
                <a:spcPts val="600"/>
              </a:spcBef>
              <a:buClr>
                <a:srgbClr val="F0B102"/>
              </a:buClr>
              <a:buFont typeface="Calibri" panose="020F0502020204030204" pitchFamily="34" charset="0"/>
              <a:buChar char="−"/>
            </a:pPr>
            <a:r>
              <a:rPr lang="es-AR" sz="2200" dirty="0">
                <a:latin typeface="Arial" panose="020B0604020202020204" pitchFamily="34" charset="0"/>
                <a:cs typeface="Arial" panose="020B0604020202020204" pitchFamily="34" charset="0"/>
              </a:rPr>
              <a:t>Revisar y actualizar listados preexistentes de viviendas particulares y colectivas para cada radio censal,</a:t>
            </a:r>
          </a:p>
          <a:p>
            <a:pPr marL="1263060" lvl="2" indent="-342900">
              <a:spcBef>
                <a:spcPts val="600"/>
              </a:spcBef>
              <a:buClr>
                <a:srgbClr val="F0B102"/>
              </a:buClr>
              <a:buFont typeface="Calibri" panose="020F0502020204030204" pitchFamily="34" charset="0"/>
              <a:buChar char="−"/>
            </a:pPr>
            <a:r>
              <a:rPr lang="es-MX" sz="2200" dirty="0">
                <a:latin typeface="Arial" panose="020B0604020202020204" pitchFamily="34" charset="0"/>
                <a:cs typeface="Arial" panose="020B0604020202020204" pitchFamily="34" charset="0"/>
              </a:rPr>
              <a:t>Listar de cero viviendas particulares y colectivas en aquellos radios donde no se trabajó con un listado preexistente,</a:t>
            </a:r>
          </a:p>
          <a:p>
            <a:pPr marL="1263060" lvl="2" indent="-342900">
              <a:spcBef>
                <a:spcPts val="600"/>
              </a:spcBef>
              <a:buClr>
                <a:srgbClr val="F0B102"/>
              </a:buClr>
              <a:buFont typeface="Calibri" panose="020F0502020204030204" pitchFamily="34" charset="0"/>
              <a:buChar char="−"/>
            </a:pPr>
            <a:r>
              <a:rPr lang="es-MX" sz="2200" dirty="0">
                <a:latin typeface="Arial" panose="020B0604020202020204" pitchFamily="34" charset="0"/>
                <a:cs typeface="Arial" panose="020B0604020202020204" pitchFamily="34" charset="0"/>
              </a:rPr>
              <a:t>Revisar y actualizar la cartografía del área.</a:t>
            </a:r>
            <a:endParaRPr lang="es-AR" sz="2200" dirty="0">
              <a:latin typeface="Arial" panose="020B0604020202020204" pitchFamily="34" charset="0"/>
              <a:cs typeface="Arial" panose="020B0604020202020204" pitchFamily="34" charset="0"/>
            </a:endParaRPr>
          </a:p>
          <a:p>
            <a:pPr marL="228600" indent="-222840">
              <a:lnSpc>
                <a:spcPct val="115000"/>
              </a:lnSpc>
              <a:spcBef>
                <a:spcPts val="1001"/>
              </a:spcBef>
              <a:buClr>
                <a:srgbClr val="F0B102"/>
              </a:buClr>
              <a:buFont typeface="Arial"/>
              <a:buChar char="•"/>
            </a:pPr>
            <a:endParaRPr lang="es-MX" sz="2600" spc="-1" dirty="0">
              <a:solidFill>
                <a:srgbClr val="000000"/>
              </a:solidFill>
              <a:latin typeface="Arial"/>
              <a:ea typeface="DejaVu Sans"/>
            </a:endParaRPr>
          </a:p>
        </p:txBody>
      </p:sp>
    </p:spTree>
    <p:custDataLst>
      <p:tags r:id="rId1"/>
    </p:custDataLst>
    <p:extLst>
      <p:ext uri="{BB962C8B-B14F-4D97-AF65-F5344CB8AC3E}">
        <p14:creationId xmlns:p14="http://schemas.microsoft.com/office/powerpoint/2010/main" val="1428202756"/>
      </p:ext>
    </p:extLst>
  </p:cSld>
  <p:clrMapOvr>
    <a:masterClrMapping/>
  </p:clrMapOvr>
  <mc:AlternateContent xmlns:mc="http://schemas.openxmlformats.org/markup-compatibility/2006" xmlns:p14="http://schemas.microsoft.com/office/powerpoint/2010/main">
    <mc:Choice Requires="p14">
      <p:transition spd="slow" p14:dur="2000" advTm="338577"/>
    </mc:Choice>
    <mc:Fallback xmlns="">
      <p:transition spd="slow" advTm="338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100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par>
                          <p:cTn id="21" fill="hold">
                            <p:stCondLst>
                              <p:cond delay="3000"/>
                            </p:stCondLst>
                            <p:childTnLst>
                              <p:par>
                                <p:cTn id="22" presetID="10" presetClass="entr" presetSubtype="0" fill="hold" nodeType="afterEffect">
                                  <p:stCondLst>
                                    <p:cond delay="50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4964498" y="355260"/>
            <a:ext cx="7595992" cy="1325563"/>
          </a:xfrm>
        </p:spPr>
        <p:txBody>
          <a:bodyPr>
            <a:normAutofit/>
          </a:bodyPr>
          <a:lstStyle/>
          <a:p>
            <a:r>
              <a:rPr lang="es-AR" sz="4300" b="1" dirty="0"/>
              <a:t>Conteo y listado de viviendas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7366" y="2035665"/>
            <a:ext cx="10877268" cy="3995068"/>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500" dirty="0">
                <a:latin typeface="Arial" panose="020B0604020202020204" pitchFamily="34" charset="0"/>
                <a:cs typeface="Arial" panose="020B0604020202020204" pitchFamily="34" charset="0"/>
              </a:rPr>
              <a:t>La Coordinación del Sistema </a:t>
            </a:r>
            <a:r>
              <a:rPr lang="es-MX" sz="2500" dirty="0" err="1">
                <a:latin typeface="Arial" panose="020B0604020202020204" pitchFamily="34" charset="0"/>
                <a:cs typeface="Arial" panose="020B0604020202020204" pitchFamily="34" charset="0"/>
              </a:rPr>
              <a:t>Geoestadístico</a:t>
            </a:r>
            <a:r>
              <a:rPr lang="es-MX" sz="2500" dirty="0">
                <a:latin typeface="Arial" panose="020B0604020202020204" pitchFamily="34" charset="0"/>
                <a:cs typeface="Arial" panose="020B0604020202020204" pitchFamily="34" charset="0"/>
              </a:rPr>
              <a:t> proveyó la infraestructura geoespacial y el diseño de la tabla de registro para esta tarea.</a:t>
            </a:r>
          </a:p>
          <a:p>
            <a:pPr marL="228600" indent="-222840">
              <a:lnSpc>
                <a:spcPct val="115000"/>
              </a:lnSpc>
              <a:spcBef>
                <a:spcPts val="1001"/>
              </a:spcBef>
              <a:buClr>
                <a:srgbClr val="F0B102"/>
              </a:buClr>
              <a:buFont typeface="Arial"/>
              <a:buChar char="•"/>
            </a:pPr>
            <a:r>
              <a:rPr lang="es-MX" sz="2500" dirty="0">
                <a:latin typeface="Arial" panose="020B0604020202020204" pitchFamily="34" charset="0"/>
                <a:cs typeface="Arial" panose="020B0604020202020204" pitchFamily="34" charset="0"/>
              </a:rPr>
              <a:t>Los Departamentos de Cartografía provinciales confeccionaron los planos en papel y brindaron asistencia técnica para el trabajo en campo. </a:t>
            </a:r>
          </a:p>
          <a:p>
            <a:pPr marL="228600" indent="-222840">
              <a:lnSpc>
                <a:spcPct val="115000"/>
              </a:lnSpc>
              <a:spcBef>
                <a:spcPts val="1001"/>
              </a:spcBef>
              <a:buClr>
                <a:srgbClr val="F0B102"/>
              </a:buClr>
              <a:buFont typeface="Arial"/>
              <a:buChar char="•"/>
            </a:pPr>
            <a:r>
              <a:rPr lang="es-MX" sz="2500" dirty="0">
                <a:latin typeface="Arial" panose="020B0604020202020204" pitchFamily="34" charset="0"/>
                <a:cs typeface="Arial" panose="020B0604020202020204" pitchFamily="34" charset="0"/>
              </a:rPr>
              <a:t>Los planos usados y los croquis de detalle construidos en campo, constituyen nuevos insumos para que los cartógrafos realicen una nueva actualización de la base geográfica.</a:t>
            </a:r>
          </a:p>
          <a:p>
            <a:pPr marL="228600" indent="-222840">
              <a:lnSpc>
                <a:spcPct val="115000"/>
              </a:lnSpc>
              <a:spcBef>
                <a:spcPts val="1001"/>
              </a:spcBef>
              <a:buClr>
                <a:srgbClr val="F0B102"/>
              </a:buClr>
              <a:buFont typeface="Arial"/>
              <a:buChar char="•"/>
            </a:pPr>
            <a:endParaRPr lang="es-MX" sz="2600" spc="-1" dirty="0">
              <a:solidFill>
                <a:srgbClr val="000000"/>
              </a:solidFill>
              <a:latin typeface="Arial"/>
              <a:ea typeface="DejaVu Sans"/>
            </a:endParaRPr>
          </a:p>
        </p:txBody>
      </p:sp>
    </p:spTree>
    <p:custDataLst>
      <p:tags r:id="rId1"/>
    </p:custDataLst>
    <p:extLst>
      <p:ext uri="{BB962C8B-B14F-4D97-AF65-F5344CB8AC3E}">
        <p14:creationId xmlns:p14="http://schemas.microsoft.com/office/powerpoint/2010/main" val="950937968"/>
      </p:ext>
    </p:extLst>
  </p:cSld>
  <p:clrMapOvr>
    <a:masterClrMapping/>
  </p:clrMapOvr>
  <mc:AlternateContent xmlns:mc="http://schemas.openxmlformats.org/markup-compatibility/2006" xmlns:p14="http://schemas.microsoft.com/office/powerpoint/2010/main">
    <mc:Choice Requires="p14">
      <p:transition spd="slow" p14:dur="2000" advTm="83671"/>
    </mc:Choice>
    <mc:Fallback xmlns="">
      <p:transition spd="slow" advTm="83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723330" y="282568"/>
            <a:ext cx="5706056" cy="1325563"/>
          </a:xfrm>
        </p:spPr>
        <p:txBody>
          <a:bodyPr>
            <a:normAutofit/>
          </a:bodyPr>
          <a:lstStyle/>
          <a:p>
            <a:r>
              <a:rPr lang="es-AR" sz="4300" b="1" dirty="0"/>
              <a:t>Conteo y listado de viviendas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23330" y="2103909"/>
            <a:ext cx="10877268" cy="3812839"/>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dirty="0">
                <a:latin typeface="Arial" panose="020B0604020202020204" pitchFamily="34" charset="0"/>
                <a:cs typeface="Arial" panose="020B0604020202020204" pitchFamily="34" charset="0"/>
              </a:rPr>
              <a:t>Unión del listado de viviendas relevado con dispositivos móviles en campo y la base geográfica.</a:t>
            </a:r>
          </a:p>
          <a:p>
            <a:pPr marL="228600" indent="-222840">
              <a:lnSpc>
                <a:spcPct val="115000"/>
              </a:lnSpc>
              <a:spcBef>
                <a:spcPts val="1001"/>
              </a:spcBef>
              <a:buClr>
                <a:srgbClr val="F0B102"/>
              </a:buClr>
              <a:buFont typeface="Arial"/>
              <a:buChar char="•"/>
            </a:pPr>
            <a:endParaRPr lang="es-MX" sz="2600" dirty="0">
              <a:latin typeface="Arial" panose="020B0604020202020204" pitchFamily="34" charset="0"/>
              <a:cs typeface="Arial" panose="020B0604020202020204" pitchFamily="34" charset="0"/>
            </a:endParaRPr>
          </a:p>
          <a:p>
            <a:pPr marL="228600" indent="-222840">
              <a:lnSpc>
                <a:spcPct val="115000"/>
              </a:lnSpc>
              <a:spcBef>
                <a:spcPts val="1001"/>
              </a:spcBef>
              <a:buClr>
                <a:srgbClr val="F0B102"/>
              </a:buClr>
              <a:buFont typeface="Arial"/>
              <a:buChar char="•"/>
            </a:pPr>
            <a:endParaRPr lang="es-MX" sz="2600" dirty="0">
              <a:latin typeface="Arial" panose="020B0604020202020204" pitchFamily="34" charset="0"/>
              <a:cs typeface="Arial" panose="020B0604020202020204" pitchFamily="34" charset="0"/>
            </a:endParaRPr>
          </a:p>
          <a:p>
            <a:pPr marL="228600" indent="-222840">
              <a:lnSpc>
                <a:spcPct val="115000"/>
              </a:lnSpc>
              <a:spcBef>
                <a:spcPts val="1001"/>
              </a:spcBef>
              <a:buClr>
                <a:srgbClr val="F0B102"/>
              </a:buClr>
              <a:buFont typeface="Arial"/>
              <a:buChar char="•"/>
            </a:pPr>
            <a:r>
              <a:rPr lang="es-MX" sz="2600" dirty="0">
                <a:latin typeface="Arial" panose="020B0604020202020204" pitchFamily="34" charset="0"/>
                <a:cs typeface="Arial" panose="020B0604020202020204" pitchFamily="34" charset="0"/>
              </a:rPr>
              <a:t>Chequeo, generación y/o corrección de:</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Códigos de localidad, fracción, radio, manzana, lado de manzana;</a:t>
            </a:r>
          </a:p>
          <a:p>
            <a:pPr marL="1263060" lvl="2" indent="-342900">
              <a:lnSpc>
                <a:spcPct val="115000"/>
              </a:lnSpc>
              <a:spcBef>
                <a:spcPts val="1001"/>
              </a:spcBef>
              <a:buClr>
                <a:srgbClr val="F0B102"/>
              </a:buClr>
              <a:buFont typeface="Arial" panose="020B0604020202020204" pitchFamily="34" charset="0"/>
              <a:buChar char="−"/>
            </a:pPr>
            <a:r>
              <a:rPr lang="es-MX" sz="2200" spc="-1" dirty="0">
                <a:solidFill>
                  <a:srgbClr val="000000"/>
                </a:solidFill>
                <a:latin typeface="Arial"/>
                <a:ea typeface="DejaVu Sans"/>
              </a:rPr>
              <a:t>Códigos y nombres de calle.</a:t>
            </a:r>
          </a:p>
        </p:txBody>
      </p:sp>
      <p:pic>
        <p:nvPicPr>
          <p:cNvPr id="3" name="Imagen 2"/>
          <p:cNvPicPr>
            <a:picLocks noChangeAspect="1"/>
          </p:cNvPicPr>
          <p:nvPr/>
        </p:nvPicPr>
        <p:blipFill>
          <a:blip r:embed="rId2"/>
          <a:stretch>
            <a:fillRect/>
          </a:stretch>
        </p:blipFill>
        <p:spPr>
          <a:xfrm>
            <a:off x="1605845" y="3404412"/>
            <a:ext cx="791651" cy="791651"/>
          </a:xfrm>
          <a:prstGeom prst="rect">
            <a:avLst/>
          </a:prstGeom>
        </p:spPr>
      </p:pic>
      <p:pic>
        <p:nvPicPr>
          <p:cNvPr id="5" name="Imagen 4"/>
          <p:cNvPicPr>
            <a:picLocks noChangeAspect="1"/>
          </p:cNvPicPr>
          <p:nvPr/>
        </p:nvPicPr>
        <p:blipFill>
          <a:blip r:embed="rId2"/>
          <a:stretch>
            <a:fillRect/>
          </a:stretch>
        </p:blipFill>
        <p:spPr>
          <a:xfrm>
            <a:off x="966675" y="3195357"/>
            <a:ext cx="791651" cy="791651"/>
          </a:xfrm>
          <a:prstGeom prst="rect">
            <a:avLst/>
          </a:prstGeom>
        </p:spPr>
      </p:pic>
      <p:pic>
        <p:nvPicPr>
          <p:cNvPr id="6" name="Imagen 5"/>
          <p:cNvPicPr>
            <a:picLocks noChangeAspect="1"/>
          </p:cNvPicPr>
          <p:nvPr/>
        </p:nvPicPr>
        <p:blipFill>
          <a:blip r:embed="rId3"/>
          <a:stretch>
            <a:fillRect/>
          </a:stretch>
        </p:blipFill>
        <p:spPr>
          <a:xfrm>
            <a:off x="2472623" y="3762441"/>
            <a:ext cx="807388" cy="75591"/>
          </a:xfrm>
          <a:prstGeom prst="rect">
            <a:avLst/>
          </a:prstGeom>
        </p:spPr>
      </p:pic>
      <p:pic>
        <p:nvPicPr>
          <p:cNvPr id="7" name="Imagen 6"/>
          <p:cNvPicPr>
            <a:picLocks noChangeAspect="1"/>
          </p:cNvPicPr>
          <p:nvPr/>
        </p:nvPicPr>
        <p:blipFill>
          <a:blip r:embed="rId4"/>
          <a:stretch>
            <a:fillRect/>
          </a:stretch>
        </p:blipFill>
        <p:spPr>
          <a:xfrm>
            <a:off x="3355138" y="3579007"/>
            <a:ext cx="857143" cy="366867"/>
          </a:xfrm>
          <a:prstGeom prst="rect">
            <a:avLst/>
          </a:prstGeom>
        </p:spPr>
      </p:pic>
      <p:pic>
        <p:nvPicPr>
          <p:cNvPr id="8" name="Imagen 7"/>
          <p:cNvPicPr>
            <a:picLocks noChangeAspect="1"/>
          </p:cNvPicPr>
          <p:nvPr/>
        </p:nvPicPr>
        <p:blipFill>
          <a:blip r:embed="rId3"/>
          <a:stretch>
            <a:fillRect/>
          </a:stretch>
        </p:blipFill>
        <p:spPr>
          <a:xfrm>
            <a:off x="4104288" y="3762440"/>
            <a:ext cx="807388" cy="75591"/>
          </a:xfrm>
          <a:prstGeom prst="rect">
            <a:avLst/>
          </a:prstGeom>
        </p:spPr>
      </p:pic>
      <p:pic>
        <p:nvPicPr>
          <p:cNvPr id="9" name="Imagen 8"/>
          <p:cNvPicPr>
            <a:picLocks noChangeAspect="1"/>
          </p:cNvPicPr>
          <p:nvPr/>
        </p:nvPicPr>
        <p:blipFill>
          <a:blip r:embed="rId5"/>
          <a:stretch>
            <a:fillRect/>
          </a:stretch>
        </p:blipFill>
        <p:spPr>
          <a:xfrm>
            <a:off x="4935611" y="3579006"/>
            <a:ext cx="857143" cy="366867"/>
          </a:xfrm>
          <a:prstGeom prst="rect">
            <a:avLst/>
          </a:prstGeom>
        </p:spPr>
      </p:pic>
      <p:pic>
        <p:nvPicPr>
          <p:cNvPr id="11" name="Imagen 10"/>
          <p:cNvPicPr>
            <a:picLocks noChangeAspect="1"/>
          </p:cNvPicPr>
          <p:nvPr/>
        </p:nvPicPr>
        <p:blipFill>
          <a:blip r:embed="rId6"/>
          <a:stretch>
            <a:fillRect/>
          </a:stretch>
        </p:blipFill>
        <p:spPr>
          <a:xfrm>
            <a:off x="6516084" y="3583964"/>
            <a:ext cx="4601217" cy="650199"/>
          </a:xfrm>
          <a:prstGeom prst="rect">
            <a:avLst/>
          </a:prstGeom>
        </p:spPr>
      </p:pic>
      <p:pic>
        <p:nvPicPr>
          <p:cNvPr id="13" name="Imagen 12"/>
          <p:cNvPicPr>
            <a:picLocks noChangeAspect="1"/>
          </p:cNvPicPr>
          <p:nvPr/>
        </p:nvPicPr>
        <p:blipFill>
          <a:blip r:embed="rId3"/>
          <a:stretch>
            <a:fillRect/>
          </a:stretch>
        </p:blipFill>
        <p:spPr>
          <a:xfrm>
            <a:off x="5704488" y="3762440"/>
            <a:ext cx="807388" cy="75591"/>
          </a:xfrm>
          <a:prstGeom prst="rect">
            <a:avLst/>
          </a:prstGeom>
        </p:spPr>
      </p:pic>
      <p:sp>
        <p:nvSpPr>
          <p:cNvPr id="14" name="Título 3">
            <a:extLst>
              <a:ext uri="{FF2B5EF4-FFF2-40B4-BE49-F238E27FC236}">
                <a16:creationId xmlns:a16="http://schemas.microsoft.com/office/drawing/2014/main" id="{4545056F-9379-D4F4-4ED7-F791837E790B}"/>
              </a:ext>
            </a:extLst>
          </p:cNvPr>
          <p:cNvSpPr txBox="1">
            <a:spLocks/>
          </p:cNvSpPr>
          <p:nvPr/>
        </p:nvSpPr>
        <p:spPr>
          <a:xfrm>
            <a:off x="6161964" y="1020941"/>
            <a:ext cx="57060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r>
              <a:rPr lang="es-AR" sz="3200" dirty="0"/>
              <a:t>Unión del listado de viviendas con geografía</a:t>
            </a:r>
          </a:p>
        </p:txBody>
      </p:sp>
    </p:spTree>
    <p:extLst>
      <p:ext uri="{BB962C8B-B14F-4D97-AF65-F5344CB8AC3E}">
        <p14:creationId xmlns:p14="http://schemas.microsoft.com/office/powerpoint/2010/main" val="3606823149"/>
      </p:ext>
    </p:extLst>
  </p:cSld>
  <p:clrMapOvr>
    <a:masterClrMapping/>
  </p:clrMapOvr>
  <mc:AlternateContent xmlns:mc="http://schemas.openxmlformats.org/markup-compatibility/2006" xmlns:p14="http://schemas.microsoft.com/office/powerpoint/2010/main">
    <mc:Choice Requires="p14">
      <p:transition spd="slow" p14:dur="2000" advTm="82445"/>
    </mc:Choice>
    <mc:Fallback xmlns="">
      <p:transition spd="slow" advTm="82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2000"/>
                            </p:stCondLst>
                            <p:childTnLst>
                              <p:par>
                                <p:cTn id="13" presetID="10" presetClass="entr" presetSubtype="0"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2750"/>
                            </p:stCondLst>
                            <p:childTnLst>
                              <p:par>
                                <p:cTn id="17" presetID="10" presetClass="entr" presetSubtype="0" fill="hold" nodeType="afterEffect">
                                  <p:stCondLst>
                                    <p:cond delay="2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750"/>
                                        <p:tgtEl>
                                          <p:spTgt spid="7"/>
                                        </p:tgtEl>
                                      </p:cBhvr>
                                    </p:animEffect>
                                  </p:childTnLst>
                                </p:cTn>
                              </p:par>
                            </p:childTnLst>
                          </p:cTn>
                        </p:par>
                        <p:par>
                          <p:cTn id="24" fill="hold">
                            <p:stCondLst>
                              <p:cond delay="4250"/>
                            </p:stCondLst>
                            <p:childTnLst>
                              <p:par>
                                <p:cTn id="25" presetID="10" presetClass="entr" presetSubtype="0" fill="hold" nodeType="afterEffect">
                                  <p:stCondLst>
                                    <p:cond delay="25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childTnLst>
                                </p:cTn>
                              </p:par>
                            </p:childTnLst>
                          </p:cTn>
                        </p:par>
                        <p:par>
                          <p:cTn id="32" fill="hold">
                            <p:stCondLst>
                              <p:cond delay="575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6250"/>
                            </p:stCondLst>
                            <p:childTnLst>
                              <p:par>
                                <p:cTn id="37" presetID="10" presetClass="entr" presetSubtype="0" fill="hold"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75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3" end="3"/>
                                            </p:txEl>
                                          </p:spTgt>
                                        </p:tgtEl>
                                        <p:attrNameLst>
                                          <p:attrName>style.visibility</p:attrName>
                                        </p:attrNameLst>
                                      </p:cBhvr>
                                      <p:to>
                                        <p:strVal val="visible"/>
                                      </p:to>
                                    </p:set>
                                    <p:animEffect transition="in" filter="fade">
                                      <p:cBhvr>
                                        <p:cTn id="44" dur="500"/>
                                        <p:tgtEl>
                                          <p:spTgt spid="2">
                                            <p:txEl>
                                              <p:pRg st="3" end="3"/>
                                            </p:txEl>
                                          </p:spTgt>
                                        </p:tgtEl>
                                      </p:cBhvr>
                                    </p:animEffect>
                                  </p:childTnLst>
                                </p:cTn>
                              </p:par>
                            </p:childTnLst>
                          </p:cTn>
                        </p:par>
                        <p:par>
                          <p:cTn id="45" fill="hold">
                            <p:stCondLst>
                              <p:cond delay="500"/>
                            </p:stCondLst>
                            <p:childTnLst>
                              <p:par>
                                <p:cTn id="46" presetID="10" presetClass="entr" presetSubtype="0" fill="hold" nodeType="afterEffect">
                                  <p:stCondLst>
                                    <p:cond delay="100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fade">
                                      <p:cBhvr>
                                        <p:cTn id="48" dur="500"/>
                                        <p:tgtEl>
                                          <p:spTgt spid="2">
                                            <p:txEl>
                                              <p:pRg st="4" end="4"/>
                                            </p:txEl>
                                          </p:spTgt>
                                        </p:tgtEl>
                                      </p:cBhvr>
                                    </p:animEffect>
                                  </p:childTnLst>
                                </p:cTn>
                              </p:par>
                            </p:childTnLst>
                          </p:cTn>
                        </p:par>
                        <p:par>
                          <p:cTn id="49" fill="hold">
                            <p:stCondLst>
                              <p:cond delay="2000"/>
                            </p:stCondLst>
                            <p:childTnLst>
                              <p:par>
                                <p:cTn id="50" presetID="10" presetClass="entr" presetSubtype="0" fill="hold" nodeType="afterEffect">
                                  <p:stCondLst>
                                    <p:cond delay="250"/>
                                  </p:stCondLst>
                                  <p:childTnLst>
                                    <p:set>
                                      <p:cBhvr>
                                        <p:cTn id="51" dur="1" fill="hold">
                                          <p:stCondLst>
                                            <p:cond delay="0"/>
                                          </p:stCondLst>
                                        </p:cTn>
                                        <p:tgtEl>
                                          <p:spTgt spid="2">
                                            <p:txEl>
                                              <p:pRg st="5" end="5"/>
                                            </p:txEl>
                                          </p:spTgt>
                                        </p:tgtEl>
                                        <p:attrNameLst>
                                          <p:attrName>style.visibility</p:attrName>
                                        </p:attrNameLst>
                                      </p:cBhvr>
                                      <p:to>
                                        <p:strVal val="visible"/>
                                      </p:to>
                                    </p:set>
                                    <p:animEffect transition="in" filter="fade">
                                      <p:cBhvr>
                                        <p:cTn id="5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Conector recto 14">
            <a:extLst>
              <a:ext uri="{FF2B5EF4-FFF2-40B4-BE49-F238E27FC236}">
                <a16:creationId xmlns:a16="http://schemas.microsoft.com/office/drawing/2014/main" id="{26FE4A26-55B4-44AA-BF7F-4E322A43B698}"/>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128" y="436729"/>
            <a:ext cx="4106547" cy="5807122"/>
          </a:xfrm>
          <a:prstGeom prst="rect">
            <a:avLst/>
          </a:prstGeom>
        </p:spPr>
      </p:pic>
      <p:pic>
        <p:nvPicPr>
          <p:cNvPr id="3" name="Imagen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2598" y="436729"/>
            <a:ext cx="4094418" cy="5789970"/>
          </a:xfrm>
          <a:prstGeom prst="rect">
            <a:avLst/>
          </a:prstGeom>
        </p:spPr>
      </p:pic>
      <p:pic>
        <p:nvPicPr>
          <p:cNvPr id="4" name="Imagen 3"/>
          <p:cNvPicPr>
            <a:picLocks noChangeAspect="1"/>
          </p:cNvPicPr>
          <p:nvPr/>
        </p:nvPicPr>
        <p:blipFill>
          <a:blip r:embed="rId4"/>
          <a:stretch>
            <a:fillRect/>
          </a:stretch>
        </p:blipFill>
        <p:spPr>
          <a:xfrm>
            <a:off x="5218211" y="3340290"/>
            <a:ext cx="957850" cy="87473"/>
          </a:xfrm>
          <a:prstGeom prst="rect">
            <a:avLst/>
          </a:prstGeom>
        </p:spPr>
      </p:pic>
    </p:spTree>
    <p:extLst>
      <p:ext uri="{BB962C8B-B14F-4D97-AF65-F5344CB8AC3E}">
        <p14:creationId xmlns:p14="http://schemas.microsoft.com/office/powerpoint/2010/main" val="2513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1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3000"/>
                            </p:stCondLst>
                            <p:childTnLst>
                              <p:par>
                                <p:cTn id="13" presetID="10" presetClass="entr" presetSubtype="0" fill="hold" nodeType="after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4964498" y="355260"/>
            <a:ext cx="7595992" cy="1325563"/>
          </a:xfrm>
        </p:spPr>
        <p:txBody>
          <a:bodyPr>
            <a:normAutofit/>
          </a:bodyPr>
          <a:lstStyle/>
          <a:p>
            <a:r>
              <a:rPr lang="es-AR" sz="4300" b="1" dirty="0"/>
              <a:t>Conteo y listado de viviendas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68738" y="2013082"/>
            <a:ext cx="10781733" cy="3408241"/>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500" spc="-1" dirty="0">
                <a:solidFill>
                  <a:srgbClr val="000000"/>
                </a:solidFill>
                <a:latin typeface="Arial"/>
                <a:ea typeface="DejaVu Sans"/>
              </a:rPr>
              <a:t>En el caso de las localidades de menos de 2000 habitantes y en las áreas rurales, se realizó un conteo de viviendas por medio de imágenes satelitales y se usó información complementaria (fuentes provinciales, registros administrativos, Censos Agropecuarios, Censos anteriores, etc.)</a:t>
            </a:r>
          </a:p>
          <a:p>
            <a:pPr marL="228600" indent="-222840">
              <a:lnSpc>
                <a:spcPct val="115000"/>
              </a:lnSpc>
              <a:spcBef>
                <a:spcPts val="1001"/>
              </a:spcBef>
              <a:buClr>
                <a:srgbClr val="F0B102"/>
              </a:buClr>
              <a:buFont typeface="Arial"/>
              <a:buChar char="•"/>
            </a:pPr>
            <a:r>
              <a:rPr lang="es-MX" sz="2500" spc="-1" dirty="0">
                <a:solidFill>
                  <a:srgbClr val="000000"/>
                </a:solidFill>
                <a:latin typeface="Arial"/>
                <a:ea typeface="DejaVu Sans"/>
              </a:rPr>
              <a:t>Se construyó una nube de puntos de viviendas.</a:t>
            </a:r>
          </a:p>
          <a:p>
            <a:pPr marL="228600" indent="-222840">
              <a:lnSpc>
                <a:spcPct val="115000"/>
              </a:lnSpc>
              <a:spcBef>
                <a:spcPts val="1001"/>
              </a:spcBef>
              <a:buClr>
                <a:srgbClr val="F0B102"/>
              </a:buClr>
              <a:buFont typeface="Arial"/>
              <a:buChar char="•"/>
            </a:pPr>
            <a:r>
              <a:rPr lang="es-MX" sz="2500" spc="-1" dirty="0">
                <a:solidFill>
                  <a:srgbClr val="000000"/>
                </a:solidFill>
                <a:latin typeface="Arial"/>
                <a:ea typeface="DejaVu Sans"/>
              </a:rPr>
              <a:t>Por medio de aplicativos específicos, se la vinculó con la base geográfica y se generó una base de viviendas por localidad.</a:t>
            </a:r>
          </a:p>
        </p:txBody>
      </p:sp>
    </p:spTree>
    <p:extLst>
      <p:ext uri="{BB962C8B-B14F-4D97-AF65-F5344CB8AC3E}">
        <p14:creationId xmlns:p14="http://schemas.microsoft.com/office/powerpoint/2010/main" val="412480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74299" y="406431"/>
            <a:ext cx="7595992"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96036" y="2180575"/>
            <a:ext cx="10674255" cy="346466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Cartografía 2010. </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Edición cartográfica.</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Conteo y listado de viviendas.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Redimensión de radios y fracciones.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Segmentación.</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Obtención de la nueva base geográfica.</a:t>
            </a:r>
            <a:endParaRPr lang="es-AR" dirty="0"/>
          </a:p>
        </p:txBody>
      </p:sp>
      <p:pic>
        <p:nvPicPr>
          <p:cNvPr id="5" name="Imagen 4"/>
          <p:cNvPicPr>
            <a:picLocks noChangeAspect="1"/>
          </p:cNvPicPr>
          <p:nvPr/>
        </p:nvPicPr>
        <p:blipFill>
          <a:blip r:embed="rId2"/>
          <a:stretch>
            <a:fillRect/>
          </a:stretch>
        </p:blipFill>
        <p:spPr>
          <a:xfrm>
            <a:off x="3878363" y="2180575"/>
            <a:ext cx="504720" cy="428401"/>
          </a:xfrm>
          <a:prstGeom prst="rect">
            <a:avLst/>
          </a:prstGeom>
        </p:spPr>
      </p:pic>
      <p:pic>
        <p:nvPicPr>
          <p:cNvPr id="6" name="Imagen 5"/>
          <p:cNvPicPr>
            <a:picLocks noChangeAspect="1"/>
          </p:cNvPicPr>
          <p:nvPr/>
        </p:nvPicPr>
        <p:blipFill>
          <a:blip r:embed="rId2"/>
          <a:stretch>
            <a:fillRect/>
          </a:stretch>
        </p:blipFill>
        <p:spPr>
          <a:xfrm>
            <a:off x="4246852" y="2759736"/>
            <a:ext cx="504720" cy="428401"/>
          </a:xfrm>
          <a:prstGeom prst="rect">
            <a:avLst/>
          </a:prstGeom>
        </p:spPr>
      </p:pic>
      <p:pic>
        <p:nvPicPr>
          <p:cNvPr id="7" name="Imagen 6"/>
          <p:cNvPicPr>
            <a:picLocks noChangeAspect="1"/>
          </p:cNvPicPr>
          <p:nvPr/>
        </p:nvPicPr>
        <p:blipFill>
          <a:blip r:embed="rId2"/>
          <a:stretch>
            <a:fillRect/>
          </a:stretch>
        </p:blipFill>
        <p:spPr>
          <a:xfrm>
            <a:off x="5514795" y="3370033"/>
            <a:ext cx="504720" cy="428401"/>
          </a:xfrm>
          <a:prstGeom prst="rect">
            <a:avLst/>
          </a:prstGeom>
        </p:spPr>
      </p:pic>
    </p:spTree>
    <p:extLst>
      <p:ext uri="{BB962C8B-B14F-4D97-AF65-F5344CB8AC3E}">
        <p14:creationId xmlns:p14="http://schemas.microsoft.com/office/powerpoint/2010/main" val="428706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2">
                                            <p:txEl>
                                              <p:pRg st="5" end="5"/>
                                            </p:txEl>
                                          </p:spTgt>
                                        </p:tgtEl>
                                        <p:attrNameLst>
                                          <p:attrName>style.visibility</p:attrName>
                                        </p:attrNameLst>
                                      </p:cBhvr>
                                      <p:to>
                                        <p:strVal val="visible"/>
                                      </p:to>
                                    </p:set>
                                    <p:animEffect transition="in" filter="fade">
                                      <p:cBhvr>
                                        <p:cTn id="3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4459531" y="355259"/>
            <a:ext cx="7595992" cy="1325563"/>
          </a:xfrm>
        </p:spPr>
        <p:txBody>
          <a:bodyPr>
            <a:normAutofit/>
          </a:bodyPr>
          <a:lstStyle/>
          <a:p>
            <a:r>
              <a:rPr lang="es-AR" sz="4300" b="1" dirty="0"/>
              <a:t>Redimensión de radios censales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42391" y="1792370"/>
            <a:ext cx="10590664" cy="4582793"/>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Depende de la carga de viviendas establecida para cada nivel de desagregación.</a:t>
            </a:r>
          </a:p>
          <a:p>
            <a:pPr marL="1263060" lvl="2" indent="-342900">
              <a:lnSpc>
                <a:spcPct val="115000"/>
              </a:lnSpc>
              <a:spcBef>
                <a:spcPts val="500"/>
              </a:spcBef>
              <a:buClr>
                <a:srgbClr val="F0B102"/>
              </a:buClr>
              <a:buFont typeface="Arial" panose="020B0604020202020204" pitchFamily="34" charset="0"/>
              <a:buChar char="−"/>
            </a:pPr>
            <a:r>
              <a:rPr lang="es-MX" sz="2000" spc="-1" dirty="0">
                <a:solidFill>
                  <a:srgbClr val="000000"/>
                </a:solidFill>
                <a:latin typeface="Arial"/>
                <a:ea typeface="DejaVu Sans"/>
              </a:rPr>
              <a:t>Radio: comprende entre 200 y 400 viviendas. Si se supera esa cantidad, se subdivide.</a:t>
            </a:r>
          </a:p>
          <a:p>
            <a:pPr marL="1263060" lvl="2" indent="-342900">
              <a:lnSpc>
                <a:spcPct val="115000"/>
              </a:lnSpc>
              <a:spcBef>
                <a:spcPts val="500"/>
              </a:spcBef>
              <a:buClr>
                <a:srgbClr val="F0B102"/>
              </a:buClr>
              <a:buFont typeface="Arial" panose="020B0604020202020204" pitchFamily="34" charset="0"/>
              <a:buChar char="−"/>
            </a:pPr>
            <a:r>
              <a:rPr lang="es-MX" sz="2000" spc="-1" dirty="0">
                <a:solidFill>
                  <a:srgbClr val="000000"/>
                </a:solidFill>
                <a:latin typeface="Arial"/>
                <a:ea typeface="DejaVu Sans"/>
              </a:rPr>
              <a:t>Fracción: comprende entre 15 y 20 radios completos, lo que representa entre 3000 y 6000 viviendas. Si se supera la cantidad de radios, se subdivide.</a:t>
            </a:r>
          </a:p>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Depende también de la conectividad dentro del radio, la geografía del área y el tamaño de los radios resultantes.</a:t>
            </a:r>
          </a:p>
          <a:p>
            <a:pPr marL="228600" indent="-222840">
              <a:lnSpc>
                <a:spcPct val="115000"/>
              </a:lnSpc>
              <a:spcBef>
                <a:spcPts val="1001"/>
              </a:spcBef>
              <a:buClr>
                <a:srgbClr val="F0B102"/>
              </a:buClr>
              <a:buFont typeface="Arial"/>
              <a:buChar char="•"/>
            </a:pPr>
            <a:r>
              <a:rPr lang="es-MX" sz="2400" spc="-1" dirty="0">
                <a:solidFill>
                  <a:srgbClr val="000000"/>
                </a:solidFill>
                <a:latin typeface="Arial"/>
                <a:ea typeface="DejaVu Sans"/>
              </a:rPr>
              <a:t>Optimización del recorrido de los censistas en campo durante el Censo y simetría entre los radios</a:t>
            </a:r>
          </a:p>
        </p:txBody>
      </p:sp>
    </p:spTree>
    <p:extLst>
      <p:ext uri="{BB962C8B-B14F-4D97-AF65-F5344CB8AC3E}">
        <p14:creationId xmlns:p14="http://schemas.microsoft.com/office/powerpoint/2010/main" val="41257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4459531" y="355259"/>
            <a:ext cx="7595992" cy="1325563"/>
          </a:xfrm>
        </p:spPr>
        <p:txBody>
          <a:bodyPr>
            <a:normAutofit/>
          </a:bodyPr>
          <a:lstStyle/>
          <a:p>
            <a:r>
              <a:rPr lang="es-AR" sz="4300" b="1" dirty="0"/>
              <a:t>Redimensión de radios censales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5091" y="2022016"/>
            <a:ext cx="10590664" cy="3658822"/>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Para la subdivisión, se toman como base los límites de los radios y fracciones del Censo 2010.</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Comparabilidad </a:t>
            </a:r>
            <a:r>
              <a:rPr lang="es-MX" sz="2600" spc="-1" dirty="0" err="1">
                <a:solidFill>
                  <a:srgbClr val="000000"/>
                </a:solidFill>
                <a:latin typeface="Arial"/>
                <a:ea typeface="DejaVu Sans"/>
              </a:rPr>
              <a:t>intercensal</a:t>
            </a:r>
            <a:r>
              <a:rPr lang="es-MX" sz="2600" spc="-1" dirty="0">
                <a:solidFill>
                  <a:srgbClr val="000000"/>
                </a:solidFill>
                <a:latin typeface="Arial"/>
                <a:ea typeface="DejaVu Sans"/>
              </a:rPr>
              <a:t> y equivalencia histórica.</a:t>
            </a:r>
          </a:p>
          <a:p>
            <a:pPr marL="228600" indent="-222840">
              <a:lnSpc>
                <a:spcPct val="115000"/>
              </a:lnSpc>
              <a:spcBef>
                <a:spcPts val="1001"/>
              </a:spcBef>
              <a:buClr>
                <a:srgbClr val="F0B102"/>
              </a:buClr>
              <a:buFont typeface="Arial"/>
              <a:buChar char="•"/>
            </a:pPr>
            <a:r>
              <a:rPr lang="es-MX" sz="2600" spc="-1" dirty="0" err="1">
                <a:solidFill>
                  <a:srgbClr val="000000"/>
                </a:solidFill>
                <a:latin typeface="Arial"/>
                <a:ea typeface="DejaVu Sans"/>
              </a:rPr>
              <a:t>Renumeración</a:t>
            </a:r>
            <a:r>
              <a:rPr lang="es-MX" sz="2600" spc="-1" dirty="0">
                <a:solidFill>
                  <a:srgbClr val="000000"/>
                </a:solidFill>
                <a:latin typeface="Arial"/>
                <a:ea typeface="DejaVu Sans"/>
              </a:rPr>
              <a:t> de los radios y fracciones resultantes.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Uso de aplicativos especialmente desarrollados para esta tarea, en cada una de las Direcciones de Cartografía provinciales, siguiendo las normativas establecidas por </a:t>
            </a:r>
            <a:r>
              <a:rPr lang="es-MX" sz="2600" spc="-1" dirty="0" err="1">
                <a:solidFill>
                  <a:srgbClr val="000000"/>
                </a:solidFill>
                <a:latin typeface="Arial"/>
                <a:ea typeface="DejaVu Sans"/>
              </a:rPr>
              <a:t>Geoestadística</a:t>
            </a:r>
            <a:r>
              <a:rPr lang="es-MX" sz="2600" spc="-1" dirty="0">
                <a:solidFill>
                  <a:srgbClr val="000000"/>
                </a:solidFill>
                <a:latin typeface="Arial"/>
                <a:ea typeface="DejaVu Sans"/>
              </a:rPr>
              <a:t>.</a:t>
            </a:r>
          </a:p>
        </p:txBody>
      </p:sp>
    </p:spTree>
    <p:extLst>
      <p:ext uri="{BB962C8B-B14F-4D97-AF65-F5344CB8AC3E}">
        <p14:creationId xmlns:p14="http://schemas.microsoft.com/office/powerpoint/2010/main" val="394177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74299" y="406431"/>
            <a:ext cx="7595992"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96036" y="2180575"/>
            <a:ext cx="10674255" cy="346466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Cartografía 2010. </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Edición cartográfica.</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Conteo y listado de viviendas.</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Redimensión de radios y fracciones.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Segmentación.</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Obtención de la nueva base geográfica.</a:t>
            </a:r>
            <a:endParaRPr lang="es-AR" dirty="0"/>
          </a:p>
        </p:txBody>
      </p:sp>
      <p:pic>
        <p:nvPicPr>
          <p:cNvPr id="5" name="Imagen 4"/>
          <p:cNvPicPr>
            <a:picLocks noChangeAspect="1"/>
          </p:cNvPicPr>
          <p:nvPr/>
        </p:nvPicPr>
        <p:blipFill>
          <a:blip r:embed="rId2"/>
          <a:stretch>
            <a:fillRect/>
          </a:stretch>
        </p:blipFill>
        <p:spPr>
          <a:xfrm>
            <a:off x="3878363" y="2180575"/>
            <a:ext cx="504720" cy="428401"/>
          </a:xfrm>
          <a:prstGeom prst="rect">
            <a:avLst/>
          </a:prstGeom>
        </p:spPr>
      </p:pic>
      <p:pic>
        <p:nvPicPr>
          <p:cNvPr id="6" name="Imagen 5"/>
          <p:cNvPicPr>
            <a:picLocks noChangeAspect="1"/>
          </p:cNvPicPr>
          <p:nvPr/>
        </p:nvPicPr>
        <p:blipFill>
          <a:blip r:embed="rId2"/>
          <a:stretch>
            <a:fillRect/>
          </a:stretch>
        </p:blipFill>
        <p:spPr>
          <a:xfrm>
            <a:off x="4246852" y="2759736"/>
            <a:ext cx="504720" cy="428401"/>
          </a:xfrm>
          <a:prstGeom prst="rect">
            <a:avLst/>
          </a:prstGeom>
        </p:spPr>
      </p:pic>
      <p:pic>
        <p:nvPicPr>
          <p:cNvPr id="7" name="Imagen 6"/>
          <p:cNvPicPr>
            <a:picLocks noChangeAspect="1"/>
          </p:cNvPicPr>
          <p:nvPr/>
        </p:nvPicPr>
        <p:blipFill>
          <a:blip r:embed="rId2"/>
          <a:stretch>
            <a:fillRect/>
          </a:stretch>
        </p:blipFill>
        <p:spPr>
          <a:xfrm>
            <a:off x="5514795" y="3370033"/>
            <a:ext cx="504720" cy="428401"/>
          </a:xfrm>
          <a:prstGeom prst="rect">
            <a:avLst/>
          </a:prstGeom>
        </p:spPr>
      </p:pic>
      <p:pic>
        <p:nvPicPr>
          <p:cNvPr id="8" name="Imagen 7"/>
          <p:cNvPicPr>
            <a:picLocks noChangeAspect="1"/>
          </p:cNvPicPr>
          <p:nvPr/>
        </p:nvPicPr>
        <p:blipFill>
          <a:blip r:embed="rId2"/>
          <a:stretch>
            <a:fillRect/>
          </a:stretch>
        </p:blipFill>
        <p:spPr>
          <a:xfrm>
            <a:off x="6390527" y="3912908"/>
            <a:ext cx="504720" cy="428401"/>
          </a:xfrm>
          <a:prstGeom prst="rect">
            <a:avLst/>
          </a:prstGeom>
        </p:spPr>
      </p:pic>
    </p:spTree>
    <p:extLst>
      <p:ext uri="{BB962C8B-B14F-4D97-AF65-F5344CB8AC3E}">
        <p14:creationId xmlns:p14="http://schemas.microsoft.com/office/powerpoint/2010/main" val="854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546D7-97A8-844D-A4CC-AFE1A3E00A59}"/>
              </a:ext>
            </a:extLst>
          </p:cNvPr>
          <p:cNvSpPr>
            <a:spLocks noGrp="1"/>
          </p:cNvSpPr>
          <p:nvPr>
            <p:ph type="title"/>
          </p:nvPr>
        </p:nvSpPr>
        <p:spPr/>
        <p:txBody>
          <a:bodyPr/>
          <a:lstStyle/>
          <a:p>
            <a:r>
              <a:rPr lang="es-AR" dirty="0"/>
              <a:t>Tareas precensales</a:t>
            </a:r>
          </a:p>
        </p:txBody>
      </p:sp>
      <p:sp>
        <p:nvSpPr>
          <p:cNvPr id="3" name="Marcador de contenido 2">
            <a:extLst>
              <a:ext uri="{FF2B5EF4-FFF2-40B4-BE49-F238E27FC236}">
                <a16:creationId xmlns:a16="http://schemas.microsoft.com/office/drawing/2014/main" id="{7D7F1710-77D9-4542-86D2-96CFFA7013B4}"/>
              </a:ext>
            </a:extLst>
          </p:cNvPr>
          <p:cNvSpPr>
            <a:spLocks noGrp="1"/>
          </p:cNvSpPr>
          <p:nvPr>
            <p:ph idx="1"/>
          </p:nvPr>
        </p:nvSpPr>
        <p:spPr>
          <a:xfrm>
            <a:off x="925883" y="1424792"/>
            <a:ext cx="10515600" cy="4351338"/>
          </a:xfrm>
        </p:spPr>
        <p:txBody>
          <a:bodyPr>
            <a:normAutofit/>
          </a:bodyPr>
          <a:lstStyle/>
          <a:p>
            <a:pPr>
              <a:buFont typeface="Arial" panose="020B0604020202020204" pitchFamily="34" charset="0"/>
              <a:buChar char="•"/>
            </a:pPr>
            <a:r>
              <a:rPr lang="es-AR" dirty="0"/>
              <a:t>Actualización de la base geográfica</a:t>
            </a:r>
          </a:p>
          <a:p>
            <a:pPr>
              <a:buFont typeface="Arial" panose="020B0604020202020204" pitchFamily="34" charset="0"/>
              <a:buChar char="•"/>
            </a:pPr>
            <a:r>
              <a:rPr lang="es-AR" dirty="0"/>
              <a:t>Actualización, Conteo y Listado de Viviendas Particulares:</a:t>
            </a:r>
          </a:p>
          <a:p>
            <a:pPr lvl="1">
              <a:buFont typeface="Arial" panose="020B0604020202020204" pitchFamily="34" charset="0"/>
              <a:buChar char="•"/>
            </a:pPr>
            <a:r>
              <a:rPr lang="es-AR" dirty="0"/>
              <a:t>ADRA</a:t>
            </a:r>
          </a:p>
          <a:p>
            <a:pPr lvl="1">
              <a:buFont typeface="Arial" panose="020B0604020202020204" pitchFamily="34" charset="0"/>
              <a:buChar char="•"/>
            </a:pPr>
            <a:r>
              <a:rPr lang="es-AR" dirty="0"/>
              <a:t>MMUVRA</a:t>
            </a:r>
          </a:p>
          <a:p>
            <a:pPr lvl="1">
              <a:buFont typeface="Arial" panose="020B0604020202020204" pitchFamily="34" charset="0"/>
              <a:buChar char="•"/>
            </a:pPr>
            <a:r>
              <a:rPr lang="es-AR" dirty="0"/>
              <a:t>Conteo por detección de viviendas en imágenes</a:t>
            </a:r>
          </a:p>
          <a:p>
            <a:pPr lvl="1">
              <a:buFont typeface="Arial" panose="020B0604020202020204" pitchFamily="34" charset="0"/>
              <a:buChar char="•"/>
            </a:pPr>
            <a:r>
              <a:rPr lang="es-AR" dirty="0"/>
              <a:t>Registros de servicios domiciliarios</a:t>
            </a:r>
          </a:p>
          <a:p>
            <a:pPr>
              <a:buFont typeface="Arial" panose="020B0604020202020204" pitchFamily="34" charset="0"/>
              <a:buChar char="•"/>
            </a:pPr>
            <a:r>
              <a:rPr lang="es-AR" dirty="0"/>
              <a:t>Redimensión de Fracciones, Radios y listado de viviendas</a:t>
            </a:r>
          </a:p>
          <a:p>
            <a:pPr>
              <a:buFont typeface="Arial" panose="020B0604020202020204" pitchFamily="34" charset="0"/>
              <a:buChar char="•"/>
            </a:pPr>
            <a:r>
              <a:rPr lang="es-AR" dirty="0"/>
              <a:t>Segmentación</a:t>
            </a:r>
          </a:p>
          <a:p>
            <a:pPr>
              <a:buFont typeface="Arial" panose="020B0604020202020204" pitchFamily="34" charset="0"/>
              <a:buChar char="•"/>
            </a:pPr>
            <a:endParaRPr lang="es-AR" dirty="0"/>
          </a:p>
          <a:p>
            <a:pPr lvl="1">
              <a:buFont typeface="Arial" panose="020B0604020202020204" pitchFamily="34" charset="0"/>
              <a:buChar char="•"/>
            </a:pPr>
            <a:endParaRPr lang="es-AR" sz="2600" dirty="0"/>
          </a:p>
          <a:p>
            <a:pPr lvl="1">
              <a:buFont typeface="Arial" panose="020B0604020202020204" pitchFamily="34" charset="0"/>
              <a:buChar char="•"/>
            </a:pPr>
            <a:endParaRPr lang="es-AR" dirty="0"/>
          </a:p>
        </p:txBody>
      </p:sp>
      <p:sp>
        <p:nvSpPr>
          <p:cNvPr id="4" name="Marcador de número de diapositiva 3">
            <a:extLst>
              <a:ext uri="{FF2B5EF4-FFF2-40B4-BE49-F238E27FC236}">
                <a16:creationId xmlns:a16="http://schemas.microsoft.com/office/drawing/2014/main" id="{81F975DD-DA6E-7B4F-B800-4B93ADAA232F}"/>
              </a:ext>
            </a:extLst>
          </p:cNvPr>
          <p:cNvSpPr>
            <a:spLocks noGrp="1"/>
          </p:cNvSpPr>
          <p:nvPr>
            <p:ph type="sldNum" sz="quarter" idx="4"/>
          </p:nvPr>
        </p:nvSpPr>
        <p:spPr/>
        <p:txBody>
          <a:bodyPr/>
          <a:lstStyle/>
          <a:p>
            <a:fld id="{D83F8400-501B-1D42-9A69-655D237D4FC6}" type="slidenum">
              <a:rPr lang="es-AR" smtClean="0"/>
              <a:pPr/>
              <a:t>3</a:t>
            </a:fld>
            <a:endParaRPr lang="es-AR" sz="3000" dirty="0"/>
          </a:p>
        </p:txBody>
      </p:sp>
    </p:spTree>
    <p:extLst>
      <p:ext uri="{BB962C8B-B14F-4D97-AF65-F5344CB8AC3E}">
        <p14:creationId xmlns:p14="http://schemas.microsoft.com/office/powerpoint/2010/main" val="4008397625"/>
      </p:ext>
    </p:extLst>
  </p:cSld>
  <p:clrMapOvr>
    <a:masterClrMapping/>
  </p:clrMapOvr>
  <mc:AlternateContent xmlns:mc="http://schemas.openxmlformats.org/markup-compatibility/2006" xmlns:p14="http://schemas.microsoft.com/office/powerpoint/2010/main">
    <mc:Choice Requires="p14">
      <p:transition spd="slow" p14:dur="2000" advTm="536892"/>
    </mc:Choice>
    <mc:Fallback xmlns="">
      <p:transition spd="slow" advTm="536892"/>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1"/>
          <p:cNvSpPr/>
          <p:nvPr/>
        </p:nvSpPr>
        <p:spPr>
          <a:xfrm>
            <a:off x="664560" y="462960"/>
            <a:ext cx="11067120" cy="378419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r>
              <a:rPr kumimoji="0" lang="es-AR" sz="3200" b="1"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rPr>
              <a:t>Segmentación de radios censales</a:t>
            </a:r>
            <a:endParaRPr lang="es-AR" sz="3200" dirty="0"/>
          </a:p>
          <a:p>
            <a:pPr algn="just">
              <a:lnSpc>
                <a:spcPct val="100000"/>
              </a:lnSpc>
            </a:pPr>
            <a:endParaRPr lang="es-AR" sz="3200" b="0" strike="noStrike" spc="-1" dirty="0">
              <a:latin typeface="Arial"/>
            </a:endParaRPr>
          </a:p>
          <a:p>
            <a:pPr algn="just">
              <a:lnSpc>
                <a:spcPct val="100000"/>
              </a:lnSpc>
            </a:pPr>
            <a:endParaRPr lang="es-AR" sz="3200" b="0" strike="noStrike" spc="-1" dirty="0">
              <a:latin typeface="Arial"/>
            </a:endParaRPr>
          </a:p>
          <a:p>
            <a:pPr algn="just">
              <a:lnSpc>
                <a:spcPct val="100000"/>
              </a:lnSpc>
            </a:pPr>
            <a:r>
              <a:rPr lang="es-AR" sz="2400" b="0" strike="noStrike" spc="-1" dirty="0">
                <a:solidFill>
                  <a:srgbClr val="000000"/>
                </a:solidFill>
                <a:latin typeface="Arial"/>
                <a:ea typeface="DejaVu Sans"/>
              </a:rPr>
              <a:t>Es la tarea que permite subdividir el radio censal en unidades operativas menores llamadas segmentos.</a:t>
            </a:r>
            <a:endParaRPr lang="es-AR" sz="2400" b="0" strike="noStrike" spc="-1" dirty="0">
              <a:latin typeface="Arial"/>
            </a:endParaRPr>
          </a:p>
          <a:p>
            <a:pPr algn="just">
              <a:lnSpc>
                <a:spcPct val="100000"/>
              </a:lnSpc>
            </a:pPr>
            <a:endParaRPr lang="es-AR" sz="2400" b="0" strike="noStrike" spc="-1" dirty="0">
              <a:latin typeface="Arial"/>
            </a:endParaRPr>
          </a:p>
          <a:p>
            <a:pPr algn="just">
              <a:lnSpc>
                <a:spcPct val="100000"/>
              </a:lnSpc>
            </a:pPr>
            <a:r>
              <a:rPr lang="es-AR" sz="2400" b="0" strike="noStrike" spc="-1" dirty="0">
                <a:solidFill>
                  <a:srgbClr val="000000"/>
                </a:solidFill>
                <a:latin typeface="Arial"/>
                <a:ea typeface="DejaVu Sans"/>
              </a:rPr>
              <a:t>Para asegurar que todas las viviendas y personas sean censadas, es necesario determinar con anterioridad el área que deberán recorrer los censistas y la carga de trabajo que se le asignará a cada uno de ellos.</a:t>
            </a:r>
            <a:endParaRPr lang="es-AR" sz="2400" b="0" strike="noStrike" spc="-1" dirty="0">
              <a:latin typeface="Arial"/>
            </a:endParaRPr>
          </a:p>
        </p:txBody>
      </p:sp>
    </p:spTree>
    <p:extLst>
      <p:ext uri="{BB962C8B-B14F-4D97-AF65-F5344CB8AC3E}">
        <p14:creationId xmlns:p14="http://schemas.microsoft.com/office/powerpoint/2010/main" val="135084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764088" y="355259"/>
            <a:ext cx="11291435" cy="1325563"/>
          </a:xfrm>
        </p:spPr>
        <p:txBody>
          <a:bodyPr>
            <a:normAutofit/>
          </a:bodyPr>
          <a:lstStyle/>
          <a:p>
            <a:r>
              <a:rPr lang="es-AR" sz="4300" dirty="0"/>
              <a:t>Segmentación</a:t>
            </a:r>
            <a:r>
              <a:rPr lang="es-AR" sz="4300" b="1" dirty="0"/>
              <a:t> de radios censales</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5091" y="2022016"/>
            <a:ext cx="10590664" cy="332693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Se subdividen los radios en fragmentos menores, los segmentos.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Recorrido óptimo de cada uno de los censistas en campo.</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Carga promedio en zona urbana: entre 30 y 36 viviendas (según la provincia)</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Carga promedio en asentamientos: 18 viviendas.</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Carga promedio en zona rural: 12 a 15 viviendas.</a:t>
            </a:r>
          </a:p>
        </p:txBody>
      </p:sp>
    </p:spTree>
    <p:extLst>
      <p:ext uri="{BB962C8B-B14F-4D97-AF65-F5344CB8AC3E}">
        <p14:creationId xmlns:p14="http://schemas.microsoft.com/office/powerpoint/2010/main" val="333768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500"/>
                                        <p:tgtEl>
                                          <p:spTgt spid="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546D7-97A8-844D-A4CC-AFE1A3E00A59}"/>
              </a:ext>
            </a:extLst>
          </p:cNvPr>
          <p:cNvSpPr>
            <a:spLocks noGrp="1"/>
          </p:cNvSpPr>
          <p:nvPr>
            <p:ph type="title"/>
          </p:nvPr>
        </p:nvSpPr>
        <p:spPr/>
        <p:txBody>
          <a:bodyPr/>
          <a:lstStyle/>
          <a:p>
            <a:pPr fontAlgn="t"/>
            <a:r>
              <a:rPr lang="es-AR" dirty="0"/>
              <a:t>Tipos de Radio</a:t>
            </a:r>
          </a:p>
        </p:txBody>
      </p:sp>
      <p:sp>
        <p:nvSpPr>
          <p:cNvPr id="3" name="Marcador de contenido 2">
            <a:extLst>
              <a:ext uri="{FF2B5EF4-FFF2-40B4-BE49-F238E27FC236}">
                <a16:creationId xmlns:a16="http://schemas.microsoft.com/office/drawing/2014/main" id="{7D7F1710-77D9-4542-86D2-96CFFA7013B4}"/>
              </a:ext>
            </a:extLst>
          </p:cNvPr>
          <p:cNvSpPr>
            <a:spLocks noGrp="1"/>
          </p:cNvSpPr>
          <p:nvPr>
            <p:ph idx="1"/>
          </p:nvPr>
        </p:nvSpPr>
        <p:spPr/>
        <p:txBody>
          <a:bodyPr>
            <a:normAutofit/>
          </a:bodyPr>
          <a:lstStyle/>
          <a:p>
            <a:pPr>
              <a:buFont typeface="Arial" panose="020B0604020202020204" pitchFamily="34" charset="0"/>
              <a:buChar char="•"/>
            </a:pPr>
            <a:endParaRPr lang="es-AR" dirty="0"/>
          </a:p>
          <a:p>
            <a:pPr lvl="1">
              <a:buFont typeface="Arial" panose="020B0604020202020204" pitchFamily="34" charset="0"/>
              <a:buChar char="•"/>
            </a:pPr>
            <a:endParaRPr lang="es-AR" sz="2600" dirty="0"/>
          </a:p>
          <a:p>
            <a:pPr lvl="1">
              <a:buFont typeface="Arial" panose="020B0604020202020204" pitchFamily="34" charset="0"/>
              <a:buChar char="•"/>
            </a:pPr>
            <a:endParaRPr lang="es-AR" dirty="0"/>
          </a:p>
        </p:txBody>
      </p:sp>
      <p:sp>
        <p:nvSpPr>
          <p:cNvPr id="4" name="Marcador de número de diapositiva 3">
            <a:extLst>
              <a:ext uri="{FF2B5EF4-FFF2-40B4-BE49-F238E27FC236}">
                <a16:creationId xmlns:a16="http://schemas.microsoft.com/office/drawing/2014/main" id="{81F975DD-DA6E-7B4F-B800-4B93ADAA232F}"/>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graphicFrame>
        <p:nvGraphicFramePr>
          <p:cNvPr id="5" name="Tabla 4"/>
          <p:cNvGraphicFramePr>
            <a:graphicFrameLocks noGrp="1"/>
          </p:cNvGraphicFramePr>
          <p:nvPr/>
        </p:nvGraphicFramePr>
        <p:xfrm>
          <a:off x="838199" y="1637269"/>
          <a:ext cx="9990222" cy="4011979"/>
        </p:xfrm>
        <a:graphic>
          <a:graphicData uri="http://schemas.openxmlformats.org/drawingml/2006/table">
            <a:tbl>
              <a:tblPr firstRow="1" bandRow="1">
                <a:tableStyleId>{5C22544A-7EE6-4342-B048-85BDC9FD1C3A}</a:tableStyleId>
              </a:tblPr>
              <a:tblGrid>
                <a:gridCol w="1832812">
                  <a:extLst>
                    <a:ext uri="{9D8B030D-6E8A-4147-A177-3AD203B41FA5}">
                      <a16:colId xmlns:a16="http://schemas.microsoft.com/office/drawing/2014/main" val="20000"/>
                    </a:ext>
                  </a:extLst>
                </a:gridCol>
                <a:gridCol w="6021933">
                  <a:extLst>
                    <a:ext uri="{9D8B030D-6E8A-4147-A177-3AD203B41FA5}">
                      <a16:colId xmlns:a16="http://schemas.microsoft.com/office/drawing/2014/main" val="20001"/>
                    </a:ext>
                  </a:extLst>
                </a:gridCol>
                <a:gridCol w="2135477">
                  <a:extLst>
                    <a:ext uri="{9D8B030D-6E8A-4147-A177-3AD203B41FA5}">
                      <a16:colId xmlns:a16="http://schemas.microsoft.com/office/drawing/2014/main" val="20002"/>
                    </a:ext>
                  </a:extLst>
                </a:gridCol>
              </a:tblGrid>
              <a:tr h="432163">
                <a:tc>
                  <a:txBody>
                    <a:bodyPr/>
                    <a:lstStyle/>
                    <a:p>
                      <a:pPr fontAlgn="t"/>
                      <a:r>
                        <a:rPr lang="es-AR" dirty="0"/>
                        <a:t>TIPO</a:t>
                      </a:r>
                      <a:r>
                        <a:rPr lang="es-AR" baseline="0" dirty="0"/>
                        <a:t> DE RADIO</a:t>
                      </a:r>
                      <a:endParaRPr lang="es-AR"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dirty="0"/>
                        <a:t>CARACTERÍSTICAS</a:t>
                      </a:r>
                    </a:p>
                  </a:txBody>
                  <a:tcPr/>
                </a:tc>
                <a:tc hMerge="1">
                  <a:txBody>
                    <a:bodyPr/>
                    <a:lstStyle/>
                    <a:p>
                      <a:endParaRPr lang="es-AR" dirty="0"/>
                    </a:p>
                  </a:txBody>
                  <a:tcPr/>
                </a:tc>
                <a:extLst>
                  <a:ext uri="{0D108BD9-81ED-4DB2-BD59-A6C34878D82A}">
                    <a16:rowId xmlns:a16="http://schemas.microsoft.com/office/drawing/2014/main" val="10000"/>
                  </a:ext>
                </a:extLst>
              </a:tr>
              <a:tr h="1082842">
                <a:tc>
                  <a:txBody>
                    <a:bodyPr/>
                    <a:lstStyle/>
                    <a:p>
                      <a:pPr fontAlgn="t"/>
                      <a:r>
                        <a:rPr lang="es-AR" b="1" dirty="0"/>
                        <a:t>URBANO</a:t>
                      </a:r>
                      <a:endParaRPr lang="es-AR"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dirty="0"/>
                        <a:t>con población agrupada únicamente, y conformado por manzanas y/o sectores pertenecientes a una localidad.</a:t>
                      </a:r>
                    </a:p>
                  </a:txBody>
                  <a:tcPr>
                    <a:solidFill>
                      <a:schemeClr val="accent1">
                        <a:lumMod val="20000"/>
                        <a:lumOff val="80000"/>
                      </a:schemeClr>
                    </a:solidFill>
                  </a:tcPr>
                </a:tc>
                <a:tc>
                  <a:txBody>
                    <a:bodyPr/>
                    <a:lstStyle/>
                    <a:p>
                      <a:endParaRPr lang="es-AR" sz="1800" dirty="0"/>
                    </a:p>
                  </a:txBody>
                  <a:tcPr>
                    <a:solidFill>
                      <a:schemeClr val="accent1">
                        <a:lumMod val="20000"/>
                        <a:lumOff val="80000"/>
                      </a:schemeClr>
                    </a:solidFill>
                  </a:tcPr>
                </a:tc>
                <a:extLst>
                  <a:ext uri="{0D108BD9-81ED-4DB2-BD59-A6C34878D82A}">
                    <a16:rowId xmlns:a16="http://schemas.microsoft.com/office/drawing/2014/main" val="10001"/>
                  </a:ext>
                </a:extLst>
              </a:tr>
              <a:tr h="65457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b="1" dirty="0"/>
                        <a:t>MIXTO</a:t>
                      </a:r>
                      <a:endParaRPr lang="es-AR" dirty="0"/>
                    </a:p>
                  </a:txBody>
                  <a:tcPr>
                    <a:solidFill>
                      <a:schemeClr val="accent1">
                        <a:lumMod val="20000"/>
                        <a:lumOff val="80000"/>
                      </a:schemeClr>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dirty="0"/>
                        <a:t>con población rural dispersa en campo abierto, y con población  agrupada en pequeños poblados o en bordes amanzanados de localidades.</a:t>
                      </a:r>
                    </a:p>
                  </a:txBody>
                  <a:tcPr>
                    <a:solidFill>
                      <a:schemeClr val="accent1">
                        <a:lumMod val="20000"/>
                        <a:lumOff val="80000"/>
                      </a:schemeClr>
                    </a:solidFill>
                  </a:tcPr>
                </a:tc>
                <a:tc>
                  <a:txBody>
                    <a:bodyPr/>
                    <a:lstStyle/>
                    <a:p>
                      <a:r>
                        <a:rPr lang="es-AR" sz="1800" dirty="0"/>
                        <a:t>Parte</a:t>
                      </a:r>
                      <a:r>
                        <a:rPr lang="es-AR" sz="1800" baseline="0" dirty="0"/>
                        <a:t> URBANA</a:t>
                      </a:r>
                      <a:endParaRPr lang="es-AR" sz="1800" dirty="0"/>
                    </a:p>
                  </a:txBody>
                  <a:tcP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72189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txBody>
                  <a:tcPr/>
                </a:tc>
                <a:tc>
                  <a:txBody>
                    <a:bodyPr/>
                    <a:lstStyle/>
                    <a:p>
                      <a:r>
                        <a:rPr lang="es-AR" sz="1800" dirty="0"/>
                        <a:t>Parte Rural</a:t>
                      </a:r>
                    </a:p>
                  </a:txBody>
                  <a:tcP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3"/>
                  </a:ext>
                </a:extLst>
              </a:tr>
              <a:tr h="11205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b="1" dirty="0"/>
                        <a:t>RURAL</a:t>
                      </a:r>
                      <a:endParaRPr lang="es-AR" dirty="0"/>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AR" sz="1800" dirty="0"/>
                        <a:t>con población dispersa únicamente, y donde las viviendas se distribuyen en campo abierto en forma diseminada.</a:t>
                      </a:r>
                    </a:p>
                  </a:txBody>
                  <a:tcPr>
                    <a:solidFill>
                      <a:schemeClr val="accent1">
                        <a:lumMod val="20000"/>
                        <a:lumOff val="80000"/>
                      </a:schemeClr>
                    </a:solidFill>
                  </a:tcPr>
                </a:tc>
                <a:tc>
                  <a:txBody>
                    <a:bodyPr/>
                    <a:lstStyle/>
                    <a:p>
                      <a:endParaRPr lang="es-AR" sz="1800" dirty="0"/>
                    </a:p>
                  </a:txBody>
                  <a:tcPr>
                    <a:solidFill>
                      <a:schemeClr val="accent1">
                        <a:lumMod val="20000"/>
                        <a:lumOff val="8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32257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274AB-9FAF-5E47-83E8-D7FF1F45520F}"/>
              </a:ext>
            </a:extLst>
          </p:cNvPr>
          <p:cNvSpPr>
            <a:spLocks noGrp="1"/>
          </p:cNvSpPr>
          <p:nvPr>
            <p:ph type="title"/>
          </p:nvPr>
        </p:nvSpPr>
        <p:spPr/>
        <p:txBody>
          <a:bodyPr/>
          <a:lstStyle/>
          <a:p>
            <a:r>
              <a:rPr lang="es-AR" dirty="0"/>
              <a:t>Segmentación</a:t>
            </a:r>
          </a:p>
        </p:txBody>
      </p:sp>
      <p:sp>
        <p:nvSpPr>
          <p:cNvPr id="3" name="Marcador de contenido 2">
            <a:extLst>
              <a:ext uri="{FF2B5EF4-FFF2-40B4-BE49-F238E27FC236}">
                <a16:creationId xmlns:a16="http://schemas.microsoft.com/office/drawing/2014/main" id="{25E72BC2-33CF-0E4A-B5C0-B5930BEBAFBC}"/>
              </a:ext>
            </a:extLst>
          </p:cNvPr>
          <p:cNvSpPr>
            <a:spLocks noGrp="1"/>
          </p:cNvSpPr>
          <p:nvPr>
            <p:ph idx="1"/>
          </p:nvPr>
        </p:nvSpPr>
        <p:spPr>
          <a:xfrm>
            <a:off x="838200" y="1409700"/>
            <a:ext cx="10515600" cy="4767263"/>
          </a:xfrm>
        </p:spPr>
        <p:txBody>
          <a:bodyPr/>
          <a:lstStyle/>
          <a:p>
            <a:pPr algn="just"/>
            <a:r>
              <a:rPr lang="es-AR" dirty="0"/>
              <a:t>Subdivisión de un radio censal en unidades operativas menores</a:t>
            </a:r>
          </a:p>
          <a:p>
            <a:pPr marL="0" indent="0" algn="ctr">
              <a:buNone/>
            </a:pPr>
            <a:r>
              <a:rPr lang="es-AR" b="1" dirty="0"/>
              <a:t> </a:t>
            </a:r>
          </a:p>
          <a:p>
            <a:endParaRPr lang="es-AR" dirty="0"/>
          </a:p>
        </p:txBody>
      </p:sp>
      <p:sp>
        <p:nvSpPr>
          <p:cNvPr id="4" name="Marcador de número de diapositiva 3">
            <a:extLst>
              <a:ext uri="{FF2B5EF4-FFF2-40B4-BE49-F238E27FC236}">
                <a16:creationId xmlns:a16="http://schemas.microsoft.com/office/drawing/2014/main" id="{342C22E3-D17E-2544-BDE6-29A446F05E8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graphicFrame>
        <p:nvGraphicFramePr>
          <p:cNvPr id="6" name="Diagrama 5"/>
          <p:cNvGraphicFramePr/>
          <p:nvPr/>
        </p:nvGraphicFramePr>
        <p:xfrm>
          <a:off x="838200" y="2209800"/>
          <a:ext cx="10300855" cy="3357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p:cNvSpPr txBox="1"/>
          <p:nvPr/>
        </p:nvSpPr>
        <p:spPr>
          <a:xfrm>
            <a:off x="3682117" y="5219489"/>
            <a:ext cx="4635213" cy="523220"/>
          </a:xfrm>
          <a:prstGeom prst="rect">
            <a:avLst/>
          </a:prstGeom>
          <a:solidFill>
            <a:schemeClr val="bg1"/>
          </a:solidFill>
          <a:ln w="3175">
            <a:solidFill>
              <a:schemeClr val="tx1"/>
            </a:solidFill>
          </a:ln>
        </p:spPr>
        <p:txBody>
          <a:bodyPr wrap="square"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2800" b="1" i="0" u="none" strike="noStrike" kern="1200" cap="none" spc="0" normalizeH="0" baseline="0" noProof="0" dirty="0">
                <a:ln>
                  <a:noFill/>
                </a:ln>
                <a:solidFill>
                  <a:prstClr val="black"/>
                </a:solidFill>
                <a:effectLst/>
                <a:uLnTx/>
                <a:uFillTx/>
                <a:latin typeface="Calibri" panose="020F0502020204030204"/>
                <a:ea typeface="+mn-ea"/>
                <a:cs typeface="+mn-cs"/>
              </a:rPr>
              <a:t>Área de trabajo del censista</a:t>
            </a:r>
          </a:p>
        </p:txBody>
      </p:sp>
      <p:cxnSp>
        <p:nvCxnSpPr>
          <p:cNvPr id="9" name="Conector angular 8"/>
          <p:cNvCxnSpPr/>
          <p:nvPr/>
        </p:nvCxnSpPr>
        <p:spPr>
          <a:xfrm>
            <a:off x="2310063" y="4952789"/>
            <a:ext cx="745958" cy="523220"/>
          </a:xfrm>
          <a:prstGeom prst="bentConnector3">
            <a:avLst>
              <a:gd name="adj1" fmla="val 492"/>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Conector angular 16"/>
          <p:cNvCxnSpPr/>
          <p:nvPr/>
        </p:nvCxnSpPr>
        <p:spPr>
          <a:xfrm flipH="1">
            <a:off x="8962647" y="4952789"/>
            <a:ext cx="745958" cy="523220"/>
          </a:xfrm>
          <a:prstGeom prst="bentConnector3">
            <a:avLst>
              <a:gd name="adj1" fmla="val 492"/>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5992238" y="4783577"/>
            <a:ext cx="0" cy="291829"/>
          </a:xfrm>
          <a:prstGeom prst="straightConnector1">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209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274AB-9FAF-5E47-83E8-D7FF1F45520F}"/>
              </a:ext>
            </a:extLst>
          </p:cNvPr>
          <p:cNvSpPr>
            <a:spLocks noGrp="1"/>
          </p:cNvSpPr>
          <p:nvPr>
            <p:ph type="title"/>
          </p:nvPr>
        </p:nvSpPr>
        <p:spPr/>
        <p:txBody>
          <a:bodyPr/>
          <a:lstStyle/>
          <a:p>
            <a:r>
              <a:rPr lang="es-AR" dirty="0"/>
              <a:t>Objetivo de la segmentación</a:t>
            </a:r>
          </a:p>
        </p:txBody>
      </p:sp>
      <p:sp>
        <p:nvSpPr>
          <p:cNvPr id="3" name="Marcador de contenido 2">
            <a:extLst>
              <a:ext uri="{FF2B5EF4-FFF2-40B4-BE49-F238E27FC236}">
                <a16:creationId xmlns:a16="http://schemas.microsoft.com/office/drawing/2014/main" id="{25E72BC2-33CF-0E4A-B5C0-B5930BEBAFBC}"/>
              </a:ext>
            </a:extLst>
          </p:cNvPr>
          <p:cNvSpPr>
            <a:spLocks noGrp="1"/>
          </p:cNvSpPr>
          <p:nvPr>
            <p:ph idx="1"/>
          </p:nvPr>
        </p:nvSpPr>
        <p:spPr>
          <a:xfrm>
            <a:off x="838199" y="1315234"/>
            <a:ext cx="10515601" cy="4861730"/>
          </a:xfrm>
        </p:spPr>
        <p:txBody>
          <a:bodyPr>
            <a:normAutofit/>
          </a:bodyPr>
          <a:lstStyle/>
          <a:p>
            <a:pPr>
              <a:lnSpc>
                <a:spcPct val="150000"/>
              </a:lnSpc>
            </a:pPr>
            <a:r>
              <a:rPr lang="es-AR" dirty="0"/>
              <a:t>Asegurar la cobertura total del territorio</a:t>
            </a:r>
          </a:p>
          <a:p>
            <a:pPr>
              <a:lnSpc>
                <a:spcPct val="150000"/>
              </a:lnSpc>
            </a:pPr>
            <a:r>
              <a:rPr lang="es-AR" dirty="0"/>
              <a:t>Determinar la estructura censal y la cantidad materiales necesarios para el operativo</a:t>
            </a:r>
          </a:p>
          <a:p>
            <a:pPr>
              <a:lnSpc>
                <a:spcPct val="150000"/>
              </a:lnSpc>
            </a:pPr>
            <a:r>
              <a:rPr lang="es-AR" dirty="0"/>
              <a:t>Distribuir equitativamente la carga de trabajo para cada censista</a:t>
            </a:r>
          </a:p>
        </p:txBody>
      </p:sp>
      <p:sp>
        <p:nvSpPr>
          <p:cNvPr id="4" name="Marcador de número de diapositiva 3">
            <a:extLst>
              <a:ext uri="{FF2B5EF4-FFF2-40B4-BE49-F238E27FC236}">
                <a16:creationId xmlns:a16="http://schemas.microsoft.com/office/drawing/2014/main" id="{342C22E3-D17E-2544-BDE6-29A446F05E8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238282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0550" y="1485900"/>
            <a:ext cx="10515600" cy="3143249"/>
          </a:xfrm>
        </p:spPr>
        <p:txBody>
          <a:bodyPr/>
          <a:lstStyle/>
          <a:p>
            <a:pPr algn="ctr"/>
            <a:r>
              <a:rPr lang="es-AR" dirty="0"/>
              <a:t>PARTICULARIDAD DEL</a:t>
            </a:r>
            <a:br>
              <a:rPr lang="es-AR" dirty="0"/>
            </a:br>
            <a:r>
              <a:rPr lang="es-AR" dirty="0"/>
              <a:t>CNPHV Ronda 2022</a:t>
            </a:r>
          </a:p>
        </p:txBody>
      </p:sp>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294252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6"/>
            <a:ext cx="10515600" cy="3013074"/>
          </a:xfrm>
        </p:spPr>
        <p:txBody>
          <a:bodyPr>
            <a:normAutofit/>
          </a:bodyPr>
          <a:lstStyle/>
          <a:p>
            <a:pPr>
              <a:lnSpc>
                <a:spcPct val="200000"/>
              </a:lnSpc>
            </a:pPr>
            <a:r>
              <a:rPr lang="es-AR" dirty="0"/>
              <a:t>En el Censo Nacional de Población, Hogares y Viviendas Ronda 2022 se aplicará un solo  tipo de cuestionario censal para viviendas particulares (P)</a:t>
            </a:r>
          </a:p>
          <a:p>
            <a:pPr>
              <a:lnSpc>
                <a:spcPct val="200000"/>
              </a:lnSpc>
            </a:pPr>
            <a:endParaRPr lang="es-AR" dirty="0"/>
          </a:p>
        </p:txBody>
      </p:sp>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193664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274AB-9FAF-5E47-83E8-D7FF1F45520F}"/>
              </a:ext>
            </a:extLst>
          </p:cNvPr>
          <p:cNvSpPr>
            <a:spLocks noGrp="1"/>
          </p:cNvSpPr>
          <p:nvPr>
            <p:ph type="title"/>
          </p:nvPr>
        </p:nvSpPr>
        <p:spPr/>
        <p:txBody>
          <a:bodyPr/>
          <a:lstStyle/>
          <a:p>
            <a:r>
              <a:rPr lang="es-AR" dirty="0"/>
              <a:t>Criterios generales</a:t>
            </a:r>
          </a:p>
        </p:txBody>
      </p:sp>
      <p:sp>
        <p:nvSpPr>
          <p:cNvPr id="3" name="Marcador de contenido 2">
            <a:extLst>
              <a:ext uri="{FF2B5EF4-FFF2-40B4-BE49-F238E27FC236}">
                <a16:creationId xmlns:a16="http://schemas.microsoft.com/office/drawing/2014/main" id="{25E72BC2-33CF-0E4A-B5C0-B5930BEBAFBC}"/>
              </a:ext>
            </a:extLst>
          </p:cNvPr>
          <p:cNvSpPr>
            <a:spLocks noGrp="1"/>
          </p:cNvSpPr>
          <p:nvPr>
            <p:ph idx="1"/>
          </p:nvPr>
        </p:nvSpPr>
        <p:spPr>
          <a:xfrm>
            <a:off x="838200" y="1690689"/>
            <a:ext cx="10515600" cy="3910012"/>
          </a:xfrm>
        </p:spPr>
        <p:txBody>
          <a:bodyPr/>
          <a:lstStyle/>
          <a:p>
            <a:pPr>
              <a:lnSpc>
                <a:spcPct val="250000"/>
              </a:lnSpc>
            </a:pPr>
            <a:r>
              <a:rPr lang="es-AR" sz="2800" dirty="0"/>
              <a:t>El </a:t>
            </a:r>
            <a:r>
              <a:rPr lang="es-AR" sz="2800" b="1" dirty="0"/>
              <a:t>tamaño</a:t>
            </a:r>
            <a:r>
              <a:rPr lang="es-AR" sz="2800" dirty="0"/>
              <a:t> del segmento varia según el tipo de radio</a:t>
            </a:r>
          </a:p>
          <a:p>
            <a:pPr>
              <a:lnSpc>
                <a:spcPct val="250000"/>
              </a:lnSpc>
            </a:pPr>
            <a:r>
              <a:rPr lang="es-AR" sz="2800" b="1" dirty="0"/>
              <a:t>Límites</a:t>
            </a:r>
            <a:r>
              <a:rPr lang="es-AR" sz="2800" dirty="0"/>
              <a:t> del segmento </a:t>
            </a:r>
          </a:p>
          <a:p>
            <a:pPr>
              <a:lnSpc>
                <a:spcPct val="250000"/>
              </a:lnSpc>
            </a:pPr>
            <a:r>
              <a:rPr lang="es-AR" sz="2800" b="1" dirty="0"/>
              <a:t>Numeración</a:t>
            </a:r>
            <a:r>
              <a:rPr lang="es-AR" sz="2800" dirty="0"/>
              <a:t> de los segmentos</a:t>
            </a:r>
          </a:p>
          <a:p>
            <a:pPr marL="0" indent="0">
              <a:lnSpc>
                <a:spcPct val="150000"/>
              </a:lnSpc>
              <a:buNone/>
            </a:pPr>
            <a:endParaRPr lang="es-AR" dirty="0"/>
          </a:p>
        </p:txBody>
      </p:sp>
      <p:sp>
        <p:nvSpPr>
          <p:cNvPr id="4" name="Marcador de número de diapositiva 3">
            <a:extLst>
              <a:ext uri="{FF2B5EF4-FFF2-40B4-BE49-F238E27FC236}">
                <a16:creationId xmlns:a16="http://schemas.microsoft.com/office/drawing/2014/main" id="{342C22E3-D17E-2544-BDE6-29A446F05E8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
        <p:nvSpPr>
          <p:cNvPr id="6" name="Botón de acción: Hacia delante o Siguiente 5">
            <a:hlinkClick r:id="" action="ppaction://hlinkshowjump?jump=nextslide" highlightClick="1"/>
          </p:cNvPr>
          <p:cNvSpPr/>
          <p:nvPr/>
        </p:nvSpPr>
        <p:spPr>
          <a:xfrm>
            <a:off x="11039475" y="2268537"/>
            <a:ext cx="400050" cy="266700"/>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Botón de acción: Hacia delante o Siguiente 6">
            <a:hlinkClick r:id="rId2" action="ppaction://hlinksldjump" highlightClick="1"/>
          </p:cNvPr>
          <p:cNvSpPr/>
          <p:nvPr/>
        </p:nvSpPr>
        <p:spPr>
          <a:xfrm>
            <a:off x="5695950" y="3512345"/>
            <a:ext cx="400050" cy="266700"/>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Botón de acción: Hacia delante o Siguiente 7">
            <a:hlinkClick r:id="rId3" action="ppaction://hlinksldjump" highlightClick="1"/>
          </p:cNvPr>
          <p:cNvSpPr/>
          <p:nvPr/>
        </p:nvSpPr>
        <p:spPr>
          <a:xfrm>
            <a:off x="7296150" y="4629150"/>
            <a:ext cx="400050" cy="266700"/>
          </a:xfrm>
          <a:prstGeom prst="actionButtonForwardNex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371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DD5B5-C0FD-2044-B554-3B0DA78E504A}"/>
              </a:ext>
            </a:extLst>
          </p:cNvPr>
          <p:cNvSpPr>
            <a:spLocks noGrp="1"/>
          </p:cNvSpPr>
          <p:nvPr>
            <p:ph type="title"/>
          </p:nvPr>
        </p:nvSpPr>
        <p:spPr/>
        <p:txBody>
          <a:bodyPr/>
          <a:lstStyle/>
          <a:p>
            <a:r>
              <a:rPr lang="es-AR" dirty="0"/>
              <a:t>Segmentación</a:t>
            </a:r>
          </a:p>
        </p:txBody>
      </p:sp>
      <p:sp>
        <p:nvSpPr>
          <p:cNvPr id="4" name="Marcador de número de diapositiva 3">
            <a:extLst>
              <a:ext uri="{FF2B5EF4-FFF2-40B4-BE49-F238E27FC236}">
                <a16:creationId xmlns:a16="http://schemas.microsoft.com/office/drawing/2014/main" id="{B87F9708-532B-974E-9416-5E41FECB6A2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graphicFrame>
        <p:nvGraphicFramePr>
          <p:cNvPr id="9" name="Tabla 8"/>
          <p:cNvGraphicFramePr>
            <a:graphicFrameLocks noGrp="1"/>
          </p:cNvGraphicFramePr>
          <p:nvPr/>
        </p:nvGraphicFramePr>
        <p:xfrm>
          <a:off x="838199" y="1637269"/>
          <a:ext cx="8782051" cy="4011979"/>
        </p:xfrm>
        <a:graphic>
          <a:graphicData uri="http://schemas.openxmlformats.org/drawingml/2006/table">
            <a:tbl>
              <a:tblPr firstRow="1" bandRow="1">
                <a:tableStyleId>{5C22544A-7EE6-4342-B048-85BDC9FD1C3A}</a:tableStyleId>
              </a:tblPr>
              <a:tblGrid>
                <a:gridCol w="1186769">
                  <a:extLst>
                    <a:ext uri="{9D8B030D-6E8A-4147-A177-3AD203B41FA5}">
                      <a16:colId xmlns:a16="http://schemas.microsoft.com/office/drawing/2014/main" val="20000"/>
                    </a:ext>
                  </a:extLst>
                </a:gridCol>
                <a:gridCol w="2192503">
                  <a:extLst>
                    <a:ext uri="{9D8B030D-6E8A-4147-A177-3AD203B41FA5}">
                      <a16:colId xmlns:a16="http://schemas.microsoft.com/office/drawing/2014/main" val="20001"/>
                    </a:ext>
                  </a:extLst>
                </a:gridCol>
                <a:gridCol w="1198413">
                  <a:extLst>
                    <a:ext uri="{9D8B030D-6E8A-4147-A177-3AD203B41FA5}">
                      <a16:colId xmlns:a16="http://schemas.microsoft.com/office/drawing/2014/main" val="20002"/>
                    </a:ext>
                  </a:extLst>
                </a:gridCol>
                <a:gridCol w="2832766">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tblGrid>
              <a:tr h="432163">
                <a:tc gridSpan="2">
                  <a:txBody>
                    <a:bodyPr/>
                    <a:lstStyle/>
                    <a:p>
                      <a:pPr fontAlgn="t"/>
                      <a:r>
                        <a:rPr lang="es-AR" dirty="0"/>
                        <a:t>TIPO</a:t>
                      </a:r>
                      <a:r>
                        <a:rPr lang="es-AR" baseline="0" dirty="0"/>
                        <a:t> DE RADIO</a:t>
                      </a:r>
                      <a:endParaRPr lang="es-AR"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dirty="0"/>
                        <a:t>Mínimo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dirty="0"/>
                        <a:t>Promedio Deseado</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dirty="0"/>
                        <a:t>Máximo</a:t>
                      </a:r>
                    </a:p>
                  </a:txBody>
                  <a:tcPr/>
                </a:tc>
                <a:extLst>
                  <a:ext uri="{0D108BD9-81ED-4DB2-BD59-A6C34878D82A}">
                    <a16:rowId xmlns:a16="http://schemas.microsoft.com/office/drawing/2014/main" val="10000"/>
                  </a:ext>
                </a:extLst>
              </a:tr>
              <a:tr h="1082842">
                <a:tc gridSpan="2">
                  <a:txBody>
                    <a:bodyPr/>
                    <a:lstStyle/>
                    <a:p>
                      <a:pPr algn="ctr" fontAlgn="t"/>
                      <a:r>
                        <a:rPr lang="es-AR" b="1" dirty="0"/>
                        <a:t>URBANO</a:t>
                      </a:r>
                      <a:endParaRPr lang="es-AR" dirty="0"/>
                    </a:p>
                  </a:txBody>
                  <a:tcPr anchor="ctr">
                    <a:solidFill>
                      <a:schemeClr val="accent1">
                        <a:lumMod val="20000"/>
                        <a:lumOff val="80000"/>
                      </a:scheme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txBody>
                  <a:tcPr>
                    <a:solidFill>
                      <a:schemeClr val="accent1">
                        <a:lumMod val="20000"/>
                        <a:lumOff val="80000"/>
                      </a:schemeClr>
                    </a:solidFill>
                  </a:tcPr>
                </a:tc>
                <a:tc rowSpan="2">
                  <a:txBody>
                    <a:bodyPr/>
                    <a:lstStyle/>
                    <a:p>
                      <a:pPr algn="ctr"/>
                      <a:r>
                        <a:rPr lang="es-AR" dirty="0"/>
                        <a:t>32</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s-AR" b="1" dirty="0"/>
                        <a:t>36</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a:r>
                        <a:rPr lang="es-AR" dirty="0"/>
                        <a:t>40</a:t>
                      </a:r>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54577">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b="1" dirty="0"/>
                        <a:t>MIXTO</a:t>
                      </a:r>
                      <a:endParaRPr lang="es-AR" dirty="0"/>
                    </a:p>
                  </a:txBody>
                  <a:tcPr anchor="ctr">
                    <a:solidFill>
                      <a:schemeClr val="accent1">
                        <a:lumMod val="20000"/>
                        <a:lumOff val="80000"/>
                      </a:schemeClr>
                    </a:solidFill>
                  </a:tcPr>
                </a:tc>
                <a:tc>
                  <a:txBody>
                    <a:bodyPr/>
                    <a:lstStyle/>
                    <a:p>
                      <a:r>
                        <a:rPr lang="es-AR" dirty="0"/>
                        <a:t>Parte</a:t>
                      </a:r>
                      <a:r>
                        <a:rPr lang="es-AR" baseline="0" dirty="0"/>
                        <a:t> URBANA</a:t>
                      </a:r>
                      <a:endParaRPr lang="es-AR" dirty="0"/>
                    </a:p>
                  </a:txBody>
                  <a:tcPr anchor="ctr">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endParaRPr lang="es-AR" dirty="0"/>
                    </a:p>
                  </a:txBody>
                  <a:tcPr/>
                </a:tc>
                <a:tc vMerge="1">
                  <a:txBody>
                    <a:bodyPr/>
                    <a:lstStyle/>
                    <a:p>
                      <a:endParaRPr lang="es-AR"/>
                    </a:p>
                  </a:txBody>
                  <a:tcPr/>
                </a:tc>
                <a:tc vMerge="1">
                  <a:txBody>
                    <a:bodyPr/>
                    <a:lstStyle/>
                    <a:p>
                      <a:endParaRPr lang="es-AR"/>
                    </a:p>
                  </a:txBody>
                  <a:tcPr/>
                </a:tc>
                <a:extLst>
                  <a:ext uri="{0D108BD9-81ED-4DB2-BD59-A6C34878D82A}">
                    <a16:rowId xmlns:a16="http://schemas.microsoft.com/office/drawing/2014/main" val="10002"/>
                  </a:ext>
                </a:extLst>
              </a:tr>
              <a:tr h="72189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txBody>
                  <a:tcPr/>
                </a:tc>
                <a:tc>
                  <a:txBody>
                    <a:bodyPr/>
                    <a:lstStyle/>
                    <a:p>
                      <a:r>
                        <a:rPr lang="es-AR" dirty="0"/>
                        <a:t>Parte Rural</a:t>
                      </a: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2">
                  <a:txBody>
                    <a:bodyPr/>
                    <a:lstStyle/>
                    <a:p>
                      <a:pPr algn="ctr"/>
                      <a:r>
                        <a:rPr lang="es-AR" dirty="0"/>
                        <a:t>5</a:t>
                      </a: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2">
                  <a:txBody>
                    <a:bodyPr/>
                    <a:lstStyle/>
                    <a:p>
                      <a:pPr algn="ctr"/>
                      <a:r>
                        <a:rPr lang="es-AR" b="1" dirty="0"/>
                        <a:t>15</a:t>
                      </a: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tc rowSpan="2">
                  <a:txBody>
                    <a:bodyPr/>
                    <a:lstStyle/>
                    <a:p>
                      <a:pPr algn="ctr"/>
                      <a:r>
                        <a:rPr lang="es-AR" dirty="0"/>
                        <a:t>20</a:t>
                      </a:r>
                    </a:p>
                  </a:txBody>
                  <a:tcPr anchor="ctr">
                    <a:lnT w="127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10003"/>
                  </a:ext>
                </a:extLst>
              </a:tr>
              <a:tr h="112050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AR" b="1" dirty="0"/>
                        <a:t>RURAL</a:t>
                      </a:r>
                      <a:endParaRPr lang="es-AR" dirty="0"/>
                    </a:p>
                  </a:txBody>
                  <a:tcPr anchor="ctr">
                    <a:solidFill>
                      <a:schemeClr val="accent1">
                        <a:lumMod val="20000"/>
                        <a:lumOff val="80000"/>
                      </a:schemeClr>
                    </a:solidFill>
                  </a:tcPr>
                </a:tc>
                <a:tc hMerge="1">
                  <a:txBody>
                    <a:bodyPr/>
                    <a:lstStyle/>
                    <a:p>
                      <a:endParaRPr lang="es-AR" dirty="0"/>
                    </a:p>
                  </a:txBody>
                  <a:tcPr>
                    <a:solidFill>
                      <a:schemeClr val="accent1">
                        <a:lumMod val="20000"/>
                        <a:lumOff val="80000"/>
                      </a:schemeClr>
                    </a:solidFill>
                  </a:tcPr>
                </a:tc>
                <a:tc vMerge="1">
                  <a:txBody>
                    <a:bodyPr/>
                    <a:lstStyle/>
                    <a:p>
                      <a:endParaRPr lang="es-AR" dirty="0"/>
                    </a:p>
                  </a:txBody>
                  <a:tcPr/>
                </a:tc>
                <a:tc vMerge="1">
                  <a:txBody>
                    <a:bodyPr/>
                    <a:lstStyle/>
                    <a:p>
                      <a:endParaRPr lang="es-AR" dirty="0"/>
                    </a:p>
                  </a:txBody>
                  <a:tcPr/>
                </a:tc>
                <a:tc vMerge="1">
                  <a:txBody>
                    <a:bodyPr/>
                    <a:lstStyle/>
                    <a:p>
                      <a:endParaRPr lang="es-AR" dirty="0"/>
                    </a:p>
                  </a:txBody>
                  <a:tcPr/>
                </a:tc>
                <a:extLst>
                  <a:ext uri="{0D108BD9-81ED-4DB2-BD59-A6C34878D82A}">
                    <a16:rowId xmlns:a16="http://schemas.microsoft.com/office/drawing/2014/main" val="10004"/>
                  </a:ext>
                </a:extLst>
              </a:tr>
            </a:tbl>
          </a:graphicData>
        </a:graphic>
      </p:graphicFrame>
      <p:sp>
        <p:nvSpPr>
          <p:cNvPr id="10" name="Botón de acción: Hacia atrás o Anterior 9">
            <a:hlinkClick r:id="rId2" action="ppaction://hlinksldjump" highlightClick="1"/>
          </p:cNvPr>
          <p:cNvSpPr/>
          <p:nvPr/>
        </p:nvSpPr>
        <p:spPr>
          <a:xfrm>
            <a:off x="10839450" y="5649248"/>
            <a:ext cx="352425" cy="256252"/>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5848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DD5B5-C0FD-2044-B554-3B0DA78E504A}"/>
              </a:ext>
            </a:extLst>
          </p:cNvPr>
          <p:cNvSpPr>
            <a:spLocks noGrp="1"/>
          </p:cNvSpPr>
          <p:nvPr>
            <p:ph type="title"/>
          </p:nvPr>
        </p:nvSpPr>
        <p:spPr/>
        <p:txBody>
          <a:bodyPr/>
          <a:lstStyle/>
          <a:p>
            <a:r>
              <a:rPr lang="es-AR" dirty="0"/>
              <a:t>Límites del segmento</a:t>
            </a:r>
          </a:p>
        </p:txBody>
      </p:sp>
      <p:sp>
        <p:nvSpPr>
          <p:cNvPr id="3" name="Marcador de contenido 2">
            <a:extLst>
              <a:ext uri="{FF2B5EF4-FFF2-40B4-BE49-F238E27FC236}">
                <a16:creationId xmlns:a16="http://schemas.microsoft.com/office/drawing/2014/main" id="{8DD9105B-1DA6-0746-A763-4062ACC71E76}"/>
              </a:ext>
            </a:extLst>
          </p:cNvPr>
          <p:cNvSpPr>
            <a:spLocks noGrp="1"/>
          </p:cNvSpPr>
          <p:nvPr>
            <p:ph idx="1"/>
          </p:nvPr>
        </p:nvSpPr>
        <p:spPr>
          <a:xfrm>
            <a:off x="838200" y="1825626"/>
            <a:ext cx="10515600" cy="4041774"/>
          </a:xfrm>
        </p:spPr>
        <p:txBody>
          <a:bodyPr/>
          <a:lstStyle/>
          <a:p>
            <a:r>
              <a:rPr lang="es-AR" dirty="0"/>
              <a:t>Todo espacio con o sin viviendas debe estar asignado a algún segmento.</a:t>
            </a:r>
          </a:p>
          <a:p>
            <a:r>
              <a:rPr lang="es-AR" dirty="0"/>
              <a:t>Identificar claramente Inicio y Fin de cada uno.</a:t>
            </a:r>
          </a:p>
          <a:p>
            <a:r>
              <a:rPr lang="es-AR" dirty="0"/>
              <a:t>Se forman segmentos dentro de cada radio.</a:t>
            </a:r>
          </a:p>
          <a:p>
            <a:r>
              <a:rPr lang="es-AR" dirty="0"/>
              <a:t>Facilitar el recorrido del censista.</a:t>
            </a:r>
          </a:p>
          <a:p>
            <a:endParaRPr lang="es-AR" dirty="0"/>
          </a:p>
          <a:p>
            <a:endParaRPr lang="es-AR" dirty="0"/>
          </a:p>
        </p:txBody>
      </p:sp>
      <p:sp>
        <p:nvSpPr>
          <p:cNvPr id="4" name="Marcador de número de diapositiva 3">
            <a:extLst>
              <a:ext uri="{FF2B5EF4-FFF2-40B4-BE49-F238E27FC236}">
                <a16:creationId xmlns:a16="http://schemas.microsoft.com/office/drawing/2014/main" id="{B87F9708-532B-974E-9416-5E41FECB6A2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427421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E0B2EE-6FD1-D5B3-72D4-5328854C943D}"/>
              </a:ext>
            </a:extLst>
          </p:cNvPr>
          <p:cNvSpPr>
            <a:spLocks noGrp="1"/>
          </p:cNvSpPr>
          <p:nvPr>
            <p:ph type="title"/>
          </p:nvPr>
        </p:nvSpPr>
        <p:spPr/>
        <p:txBody>
          <a:bodyPr/>
          <a:lstStyle/>
          <a:p>
            <a:r>
              <a:rPr lang="es-AR" dirty="0"/>
              <a:t>Localidades, entidades y parajes</a:t>
            </a:r>
          </a:p>
        </p:txBody>
      </p:sp>
      <p:sp>
        <p:nvSpPr>
          <p:cNvPr id="4" name="Marcador de número de diapositiva 3">
            <a:extLst>
              <a:ext uri="{FF2B5EF4-FFF2-40B4-BE49-F238E27FC236}">
                <a16:creationId xmlns:a16="http://schemas.microsoft.com/office/drawing/2014/main" id="{21D4E6FA-5C3F-B355-F76B-B5FA951234B6}"/>
              </a:ext>
            </a:extLst>
          </p:cNvPr>
          <p:cNvSpPr>
            <a:spLocks noGrp="1"/>
          </p:cNvSpPr>
          <p:nvPr>
            <p:ph type="sldNum" sz="quarter" idx="4"/>
          </p:nvPr>
        </p:nvSpPr>
        <p:spPr/>
        <p:txBody>
          <a:bodyPr/>
          <a:lstStyle/>
          <a:p>
            <a:fld id="{D83F8400-501B-1D42-9A69-655D237D4FC6}" type="slidenum">
              <a:rPr lang="es-AR" smtClean="0"/>
              <a:pPr/>
              <a:t>4</a:t>
            </a:fld>
            <a:endParaRPr lang="es-AR" sz="3000" dirty="0"/>
          </a:p>
        </p:txBody>
      </p:sp>
      <p:sp>
        <p:nvSpPr>
          <p:cNvPr id="5" name="Marcador de contenido 4">
            <a:extLst>
              <a:ext uri="{FF2B5EF4-FFF2-40B4-BE49-F238E27FC236}">
                <a16:creationId xmlns:a16="http://schemas.microsoft.com/office/drawing/2014/main" id="{47681C59-E52C-69FF-416E-C8D522A1834C}"/>
              </a:ext>
            </a:extLst>
          </p:cNvPr>
          <p:cNvSpPr>
            <a:spLocks noGrp="1"/>
          </p:cNvSpPr>
          <p:nvPr>
            <p:ph idx="10"/>
          </p:nvPr>
        </p:nvSpPr>
        <p:spPr>
          <a:xfrm>
            <a:off x="838200" y="1415441"/>
            <a:ext cx="10515600" cy="4731359"/>
          </a:xfrm>
        </p:spPr>
        <p:txBody>
          <a:bodyPr/>
          <a:lstStyle/>
          <a:p>
            <a:r>
              <a:rPr lang="es-ES" sz="1800" dirty="0">
                <a:effectLst/>
                <a:cs typeface="Times New Roman" panose="02020603050405020304" pitchFamily="18" charset="0"/>
              </a:rPr>
              <a:t>Esta actualización ha requerido un exhaustivo análisis de 4 años, barriendo a través de las imágenes del Google </a:t>
            </a:r>
            <a:r>
              <a:rPr lang="es-ES" dirty="0" err="1">
                <a:cs typeface="Times New Roman" panose="02020603050405020304" pitchFamily="18" charset="0"/>
              </a:rPr>
              <a:t>E</a:t>
            </a:r>
            <a:r>
              <a:rPr lang="es-ES" sz="1800" dirty="0" err="1">
                <a:effectLst/>
                <a:cs typeface="Times New Roman" panose="02020603050405020304" pitchFamily="18" charset="0"/>
              </a:rPr>
              <a:t>arth</a:t>
            </a:r>
            <a:r>
              <a:rPr lang="es-ES" sz="1800" dirty="0">
                <a:effectLst/>
                <a:cs typeface="Times New Roman" panose="02020603050405020304" pitchFamily="18" charset="0"/>
              </a:rPr>
              <a:t> todo el territorio nacional. Trabajo en conjunto con las DPE. (Total localidades cerca de 3900), a</a:t>
            </a:r>
            <a:r>
              <a:rPr lang="es-ES" dirty="0">
                <a:cs typeface="Times New Roman" panose="02020603050405020304" pitchFamily="18" charset="0"/>
              </a:rPr>
              <a:t>sí como la consulta a Leyes Provinciales y Boletines Oficiales</a:t>
            </a:r>
          </a:p>
          <a:p>
            <a:r>
              <a:rPr lang="es-ES" sz="1800" dirty="0">
                <a:effectLst/>
                <a:cs typeface="Times New Roman" panose="02020603050405020304" pitchFamily="18" charset="0"/>
              </a:rPr>
              <a:t>Se han detectado unas 300 nuevas localidades de superficie pequeña con respecto al censo anterior. A las cuales se les ha asignado códigos de localidad y de aglomerado. Varias de ellas figuran como Parajes en el censo agropecuario de 2018.</a:t>
            </a:r>
            <a:endParaRPr lang="es-AR" sz="1800" dirty="0">
              <a:effectLst/>
              <a:cs typeface="Times New Roman" panose="02020603050405020304" pitchFamily="18" charset="0"/>
            </a:endParaRPr>
          </a:p>
          <a:p>
            <a:r>
              <a:rPr lang="es-ES" sz="1800" dirty="0">
                <a:effectLst/>
                <a:cs typeface="Times New Roman" panose="02020603050405020304" pitchFamily="18" charset="0"/>
              </a:rPr>
              <a:t>Finalizado el listado definitivo de localidades luego del procesamiento de datos, </a:t>
            </a:r>
            <a:r>
              <a:rPr lang="es-ES" dirty="0">
                <a:cs typeface="Times New Roman" panose="02020603050405020304" pitchFamily="18" charset="0"/>
              </a:rPr>
              <a:t>s</a:t>
            </a:r>
            <a:r>
              <a:rPr lang="es-ES" sz="1800" dirty="0">
                <a:effectLst/>
                <a:cs typeface="Times New Roman" panose="02020603050405020304" pitchFamily="18" charset="0"/>
              </a:rPr>
              <a:t>e elaborará el listado actualizado de Parajes con sus respectivos códigos y ubicación geográfica. (cerca de 10.200).</a:t>
            </a:r>
            <a:endParaRPr lang="es-AR" sz="1800" dirty="0">
              <a:effectLst/>
              <a:cs typeface="Times New Roman" panose="02020603050405020304" pitchFamily="18" charset="0"/>
            </a:endParaRPr>
          </a:p>
          <a:p>
            <a:pPr marL="0" indent="0">
              <a:buNone/>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3984899254"/>
      </p:ext>
    </p:extLst>
  </p:cSld>
  <p:clrMapOvr>
    <a:masterClrMapping/>
  </p:clrMapOvr>
  <mc:AlternateContent xmlns:mc="http://schemas.openxmlformats.org/markup-compatibility/2006" xmlns:p14="http://schemas.microsoft.com/office/powerpoint/2010/main">
    <mc:Choice Requires="p14">
      <p:transition spd="slow" p14:dur="2000" advTm="93030"/>
    </mc:Choice>
    <mc:Fallback xmlns="">
      <p:transition spd="slow" advTm="9303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n 122"/>
          <p:cNvPicPr/>
          <p:nvPr/>
        </p:nvPicPr>
        <p:blipFill>
          <a:blip r:embed="rId2"/>
          <a:stretch/>
        </p:blipFill>
        <p:spPr>
          <a:xfrm>
            <a:off x="8100000" y="5059440"/>
            <a:ext cx="3600360" cy="1600560"/>
          </a:xfrm>
          <a:prstGeom prst="rect">
            <a:avLst/>
          </a:prstGeom>
          <a:ln w="0">
            <a:noFill/>
          </a:ln>
        </p:spPr>
      </p:pic>
      <p:pic>
        <p:nvPicPr>
          <p:cNvPr id="124" name="Imagen 123"/>
          <p:cNvPicPr/>
          <p:nvPr/>
        </p:nvPicPr>
        <p:blipFill>
          <a:blip r:embed="rId3"/>
          <a:stretch/>
        </p:blipFill>
        <p:spPr>
          <a:xfrm>
            <a:off x="3780000" y="3780000"/>
            <a:ext cx="3184920" cy="2716560"/>
          </a:xfrm>
          <a:prstGeom prst="rect">
            <a:avLst/>
          </a:prstGeom>
          <a:ln w="0">
            <a:noFill/>
          </a:ln>
        </p:spPr>
      </p:pic>
      <p:pic>
        <p:nvPicPr>
          <p:cNvPr id="125" name="Imagen 124"/>
          <p:cNvPicPr/>
          <p:nvPr/>
        </p:nvPicPr>
        <p:blipFill>
          <a:blip r:embed="rId4"/>
          <a:stretch/>
        </p:blipFill>
        <p:spPr>
          <a:xfrm>
            <a:off x="6120000" y="4253760"/>
            <a:ext cx="1929600" cy="2406240"/>
          </a:xfrm>
          <a:prstGeom prst="rect">
            <a:avLst/>
          </a:prstGeom>
          <a:ln w="0">
            <a:noFill/>
          </a:ln>
        </p:spPr>
      </p:pic>
      <p:pic>
        <p:nvPicPr>
          <p:cNvPr id="126" name="Imagen 125"/>
          <p:cNvPicPr/>
          <p:nvPr/>
        </p:nvPicPr>
        <p:blipFill>
          <a:blip r:embed="rId5"/>
          <a:stretch/>
        </p:blipFill>
        <p:spPr>
          <a:xfrm>
            <a:off x="6300000" y="583200"/>
            <a:ext cx="2160000" cy="2656800"/>
          </a:xfrm>
          <a:prstGeom prst="rect">
            <a:avLst/>
          </a:prstGeom>
          <a:ln w="0">
            <a:noFill/>
          </a:ln>
        </p:spPr>
      </p:pic>
      <p:pic>
        <p:nvPicPr>
          <p:cNvPr id="127" name="Imagen 126"/>
          <p:cNvPicPr/>
          <p:nvPr/>
        </p:nvPicPr>
        <p:blipFill>
          <a:blip r:embed="rId6"/>
          <a:stretch/>
        </p:blipFill>
        <p:spPr>
          <a:xfrm rot="1532400">
            <a:off x="3498480" y="572040"/>
            <a:ext cx="3272760" cy="2729880"/>
          </a:xfrm>
          <a:prstGeom prst="rect">
            <a:avLst/>
          </a:prstGeom>
          <a:ln w="0">
            <a:noFill/>
          </a:ln>
        </p:spPr>
      </p:pic>
      <p:sp>
        <p:nvSpPr>
          <p:cNvPr id="128" name="TextShape 1"/>
          <p:cNvSpPr txBox="1"/>
          <p:nvPr/>
        </p:nvSpPr>
        <p:spPr>
          <a:xfrm>
            <a:off x="2307240" y="3420000"/>
            <a:ext cx="2372760" cy="602280"/>
          </a:xfrm>
          <a:prstGeom prst="rect">
            <a:avLst/>
          </a:prstGeom>
          <a:noFill/>
          <a:ln w="0">
            <a:noFill/>
          </a:ln>
        </p:spPr>
        <p:txBody>
          <a:bodyPr lIns="90000" tIns="45000" rIns="90000" bIns="45000">
            <a:noAutofit/>
          </a:bodyPr>
          <a:lstStyle/>
          <a:p>
            <a:r>
              <a:rPr lang="es-AR" sz="1800" b="1" strike="noStrike" spc="-1">
                <a:latin typeface="Arial"/>
              </a:rPr>
              <a:t>Evitar cruzar ruta?</a:t>
            </a:r>
          </a:p>
        </p:txBody>
      </p:sp>
      <p:pic>
        <p:nvPicPr>
          <p:cNvPr id="129" name="Imagen 128"/>
          <p:cNvPicPr/>
          <p:nvPr/>
        </p:nvPicPr>
        <p:blipFill>
          <a:blip r:embed="rId7"/>
          <a:stretch/>
        </p:blipFill>
        <p:spPr>
          <a:xfrm rot="1956600">
            <a:off x="2210040" y="4660200"/>
            <a:ext cx="1776960" cy="1754640"/>
          </a:xfrm>
          <a:prstGeom prst="rect">
            <a:avLst/>
          </a:prstGeom>
          <a:ln w="0">
            <a:noFill/>
          </a:ln>
        </p:spPr>
      </p:pic>
      <p:pic>
        <p:nvPicPr>
          <p:cNvPr id="130" name="Imagen 129"/>
          <p:cNvPicPr/>
          <p:nvPr/>
        </p:nvPicPr>
        <p:blipFill>
          <a:blip r:embed="rId8"/>
          <a:stretch/>
        </p:blipFill>
        <p:spPr>
          <a:xfrm>
            <a:off x="360000" y="4680000"/>
            <a:ext cx="1964880" cy="2103480"/>
          </a:xfrm>
          <a:prstGeom prst="rect">
            <a:avLst/>
          </a:prstGeom>
          <a:ln w="0">
            <a:noFill/>
          </a:ln>
        </p:spPr>
      </p:pic>
      <p:pic>
        <p:nvPicPr>
          <p:cNvPr id="131" name="Imagen 130"/>
          <p:cNvPicPr/>
          <p:nvPr/>
        </p:nvPicPr>
        <p:blipFill>
          <a:blip r:embed="rId9"/>
          <a:stretch/>
        </p:blipFill>
        <p:spPr>
          <a:xfrm rot="782400">
            <a:off x="10001520" y="3015720"/>
            <a:ext cx="2034360" cy="2729880"/>
          </a:xfrm>
          <a:prstGeom prst="rect">
            <a:avLst/>
          </a:prstGeom>
          <a:ln w="0">
            <a:noFill/>
          </a:ln>
        </p:spPr>
      </p:pic>
      <p:sp>
        <p:nvSpPr>
          <p:cNvPr id="132" name="TextShape 2"/>
          <p:cNvSpPr txBox="1"/>
          <p:nvPr/>
        </p:nvSpPr>
        <p:spPr>
          <a:xfrm>
            <a:off x="286560" y="117720"/>
            <a:ext cx="3493440" cy="602280"/>
          </a:xfrm>
          <a:prstGeom prst="rect">
            <a:avLst/>
          </a:prstGeom>
          <a:noFill/>
          <a:ln w="0">
            <a:noFill/>
          </a:ln>
        </p:spPr>
        <p:txBody>
          <a:bodyPr lIns="90000" tIns="45000" rIns="90000" bIns="45000">
            <a:noAutofit/>
          </a:bodyPr>
          <a:lstStyle/>
          <a:p>
            <a:r>
              <a:rPr lang="es-AR" sz="1800" b="1" strike="noStrike" spc="-1">
                <a:latin typeface="Arial"/>
              </a:rPr>
              <a:t>Como recorrer las rotondas?</a:t>
            </a:r>
          </a:p>
        </p:txBody>
      </p:sp>
      <p:sp>
        <p:nvSpPr>
          <p:cNvPr id="133" name="TextShape 3"/>
          <p:cNvSpPr txBox="1"/>
          <p:nvPr/>
        </p:nvSpPr>
        <p:spPr>
          <a:xfrm>
            <a:off x="180000" y="3874320"/>
            <a:ext cx="3420000" cy="602280"/>
          </a:xfrm>
          <a:prstGeom prst="rect">
            <a:avLst/>
          </a:prstGeom>
          <a:noFill/>
          <a:ln w="0">
            <a:noFill/>
          </a:ln>
        </p:spPr>
        <p:txBody>
          <a:bodyPr lIns="90000" tIns="45000" rIns="90000" bIns="45000">
            <a:noAutofit/>
          </a:bodyPr>
          <a:lstStyle/>
          <a:p>
            <a:r>
              <a:rPr lang="es-AR" sz="1800" b="1" strike="noStrike" spc="-1">
                <a:latin typeface="Arial"/>
              </a:rPr>
              <a:t>Cuidado con los accesos a las localidades</a:t>
            </a:r>
          </a:p>
        </p:txBody>
      </p:sp>
      <p:sp>
        <p:nvSpPr>
          <p:cNvPr id="134" name="TextShape 4"/>
          <p:cNvSpPr txBox="1"/>
          <p:nvPr/>
        </p:nvSpPr>
        <p:spPr>
          <a:xfrm>
            <a:off x="8280000" y="4320000"/>
            <a:ext cx="2340000" cy="602280"/>
          </a:xfrm>
          <a:prstGeom prst="rect">
            <a:avLst/>
          </a:prstGeom>
          <a:noFill/>
          <a:ln w="0">
            <a:noFill/>
          </a:ln>
        </p:spPr>
        <p:txBody>
          <a:bodyPr lIns="90000" tIns="45000" rIns="90000" bIns="45000">
            <a:noAutofit/>
          </a:bodyPr>
          <a:lstStyle/>
          <a:p>
            <a:r>
              <a:rPr lang="es-AR" sz="1800" b="1" strike="noStrike" spc="-1">
                <a:latin typeface="Arial"/>
              </a:rPr>
              <a:t>Barrios</a:t>
            </a:r>
            <a:r>
              <a:rPr lang="es-AR" sz="1800" b="0" strike="noStrike" spc="-1">
                <a:latin typeface="Arial"/>
              </a:rPr>
              <a:t> </a:t>
            </a:r>
            <a:r>
              <a:rPr lang="es-AR" sz="1800" b="1" strike="noStrike" spc="-1">
                <a:latin typeface="Arial"/>
              </a:rPr>
              <a:t>populares</a:t>
            </a:r>
            <a:r>
              <a:rPr lang="es-AR" sz="1800" b="0" strike="noStrike" spc="-1">
                <a:latin typeface="Arial"/>
              </a:rPr>
              <a:t>?</a:t>
            </a:r>
          </a:p>
        </p:txBody>
      </p:sp>
      <p:sp>
        <p:nvSpPr>
          <p:cNvPr id="135" name="TextShape 5"/>
          <p:cNvSpPr txBox="1"/>
          <p:nvPr/>
        </p:nvSpPr>
        <p:spPr>
          <a:xfrm>
            <a:off x="9360000" y="2880000"/>
            <a:ext cx="1620000" cy="360000"/>
          </a:xfrm>
          <a:prstGeom prst="rect">
            <a:avLst/>
          </a:prstGeom>
          <a:noFill/>
          <a:ln w="0">
            <a:noFill/>
          </a:ln>
        </p:spPr>
        <p:txBody>
          <a:bodyPr lIns="90000" tIns="45000" rIns="90000" bIns="45000">
            <a:noAutofit/>
          </a:bodyPr>
          <a:lstStyle/>
          <a:p>
            <a:r>
              <a:rPr lang="es-AR" sz="1800" b="1" strike="noStrike" spc="-1">
                <a:latin typeface="Arial"/>
              </a:rPr>
              <a:t>Calles</a:t>
            </a:r>
            <a:r>
              <a:rPr lang="es-AR" sz="1800" b="0" strike="noStrike" spc="-1">
                <a:latin typeface="Arial"/>
              </a:rPr>
              <a:t> </a:t>
            </a:r>
            <a:r>
              <a:rPr lang="es-AR" sz="1800" b="1" strike="noStrike" spc="-1">
                <a:latin typeface="Arial"/>
              </a:rPr>
              <a:t>S N?</a:t>
            </a:r>
            <a:endParaRPr lang="es-AR" sz="1800" b="0" strike="noStrike" spc="-1">
              <a:latin typeface="Arial"/>
            </a:endParaRPr>
          </a:p>
        </p:txBody>
      </p:sp>
      <p:pic>
        <p:nvPicPr>
          <p:cNvPr id="136" name="Imagen 135"/>
          <p:cNvPicPr/>
          <p:nvPr/>
        </p:nvPicPr>
        <p:blipFill>
          <a:blip r:embed="rId10"/>
          <a:stretch/>
        </p:blipFill>
        <p:spPr>
          <a:xfrm>
            <a:off x="286560" y="464040"/>
            <a:ext cx="3265920" cy="2775960"/>
          </a:xfrm>
          <a:prstGeom prst="rect">
            <a:avLst/>
          </a:prstGeom>
          <a:ln w="0">
            <a:noFill/>
          </a:ln>
        </p:spPr>
      </p:pic>
      <p:pic>
        <p:nvPicPr>
          <p:cNvPr id="137" name="Imagen 136"/>
          <p:cNvPicPr/>
          <p:nvPr/>
        </p:nvPicPr>
        <p:blipFill>
          <a:blip r:embed="rId11"/>
          <a:srcRect r="13126"/>
          <a:stretch/>
        </p:blipFill>
        <p:spPr>
          <a:xfrm rot="33600">
            <a:off x="8112240" y="199080"/>
            <a:ext cx="3949920" cy="2589840"/>
          </a:xfrm>
          <a:prstGeom prst="rect">
            <a:avLst/>
          </a:prstGeom>
          <a:ln w="0">
            <a:noFill/>
          </a:ln>
        </p:spPr>
      </p:pic>
      <p:sp>
        <p:nvSpPr>
          <p:cNvPr id="138" name="TextShape 6"/>
          <p:cNvSpPr txBox="1"/>
          <p:nvPr/>
        </p:nvSpPr>
        <p:spPr>
          <a:xfrm>
            <a:off x="4320000" y="6480000"/>
            <a:ext cx="2520000" cy="346320"/>
          </a:xfrm>
          <a:prstGeom prst="rect">
            <a:avLst/>
          </a:prstGeom>
          <a:noFill/>
          <a:ln w="0">
            <a:noFill/>
          </a:ln>
        </p:spPr>
        <p:txBody>
          <a:bodyPr lIns="90000" tIns="45000" rIns="90000" bIns="45000">
            <a:noAutofit/>
          </a:bodyPr>
          <a:lstStyle/>
          <a:p>
            <a:r>
              <a:rPr lang="es-AR" sz="1800" b="1" strike="noStrike" spc="-1">
                <a:latin typeface="Arial"/>
              </a:rPr>
              <a:t>Manzanas sin viv?</a:t>
            </a:r>
          </a:p>
        </p:txBody>
      </p:sp>
      <p:sp>
        <p:nvSpPr>
          <p:cNvPr id="139" name="TextShape 7"/>
          <p:cNvSpPr txBox="1"/>
          <p:nvPr/>
        </p:nvSpPr>
        <p:spPr>
          <a:xfrm>
            <a:off x="5220000" y="117720"/>
            <a:ext cx="3420000" cy="602280"/>
          </a:xfrm>
          <a:prstGeom prst="rect">
            <a:avLst/>
          </a:prstGeom>
          <a:noFill/>
          <a:ln w="0">
            <a:noFill/>
          </a:ln>
        </p:spPr>
        <p:txBody>
          <a:bodyPr lIns="90000" tIns="45000" rIns="90000" bIns="45000">
            <a:noAutofit/>
          </a:bodyPr>
          <a:lstStyle/>
          <a:p>
            <a:r>
              <a:rPr lang="es-AR" sz="1800" b="1" strike="noStrike" spc="-1">
                <a:latin typeface="Arial"/>
              </a:rPr>
              <a:t>Los cruces de avenidas</a:t>
            </a:r>
            <a:r>
              <a:rPr lang="es-AR" sz="1800" b="0" strike="noStrike" spc="-1">
                <a:latin typeface="Arial"/>
              </a:rPr>
              <a:t>?</a:t>
            </a:r>
          </a:p>
        </p:txBody>
      </p:sp>
      <p:sp>
        <p:nvSpPr>
          <p:cNvPr id="140" name="TextShape 8"/>
          <p:cNvSpPr txBox="1"/>
          <p:nvPr/>
        </p:nvSpPr>
        <p:spPr>
          <a:xfrm>
            <a:off x="4680000" y="3874320"/>
            <a:ext cx="3960000" cy="602280"/>
          </a:xfrm>
          <a:prstGeom prst="rect">
            <a:avLst/>
          </a:prstGeom>
          <a:noFill/>
          <a:ln w="0">
            <a:noFill/>
          </a:ln>
        </p:spPr>
        <p:txBody>
          <a:bodyPr lIns="90000" tIns="45000" rIns="90000" bIns="45000">
            <a:noAutofit/>
          </a:bodyPr>
          <a:lstStyle/>
          <a:p>
            <a:r>
              <a:rPr lang="es-AR" sz="1800" b="1" strike="noStrike" spc="-1">
                <a:latin typeface="Arial"/>
              </a:rPr>
              <a:t>1 radio completo 1 segmento?</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DD5B5-C0FD-2044-B554-3B0DA78E504A}"/>
              </a:ext>
            </a:extLst>
          </p:cNvPr>
          <p:cNvSpPr>
            <a:spLocks noGrp="1"/>
          </p:cNvSpPr>
          <p:nvPr>
            <p:ph type="title"/>
          </p:nvPr>
        </p:nvSpPr>
        <p:spPr/>
        <p:txBody>
          <a:bodyPr>
            <a:normAutofit/>
          </a:bodyPr>
          <a:lstStyle/>
          <a:p>
            <a:pPr algn="ctr"/>
            <a:r>
              <a:rPr lang="es-AR" sz="2800" dirty="0"/>
              <a:t>Todo espacio con o sin viviendas debe estar asignado a un segmento</a:t>
            </a:r>
          </a:p>
        </p:txBody>
      </p:sp>
      <p:sp>
        <p:nvSpPr>
          <p:cNvPr id="3" name="Marcador de contenido 2">
            <a:extLst>
              <a:ext uri="{FF2B5EF4-FFF2-40B4-BE49-F238E27FC236}">
                <a16:creationId xmlns:a16="http://schemas.microsoft.com/office/drawing/2014/main" id="{8DD9105B-1DA6-0746-A763-4062ACC71E76}"/>
              </a:ext>
            </a:extLst>
          </p:cNvPr>
          <p:cNvSpPr>
            <a:spLocks noGrp="1"/>
          </p:cNvSpPr>
          <p:nvPr>
            <p:ph idx="1"/>
          </p:nvPr>
        </p:nvSpPr>
        <p:spPr>
          <a:xfrm>
            <a:off x="838200" y="1825626"/>
            <a:ext cx="10515600" cy="4041774"/>
          </a:xfrm>
        </p:spPr>
        <p:txBody>
          <a:bodyPr/>
          <a:lstStyle/>
          <a:p>
            <a:pPr marL="0" indent="0">
              <a:buNone/>
            </a:pPr>
            <a:endParaRPr lang="es-AR" dirty="0"/>
          </a:p>
          <a:p>
            <a:endParaRPr lang="es-AR" dirty="0"/>
          </a:p>
          <a:p>
            <a:pPr marL="0" indent="0">
              <a:buNone/>
            </a:pPr>
            <a:endParaRPr lang="es-AR" dirty="0"/>
          </a:p>
          <a:p>
            <a:endParaRPr lang="es-AR" dirty="0"/>
          </a:p>
        </p:txBody>
      </p:sp>
      <p:sp>
        <p:nvSpPr>
          <p:cNvPr id="4" name="Marcador de número de diapositiva 3">
            <a:extLst>
              <a:ext uri="{FF2B5EF4-FFF2-40B4-BE49-F238E27FC236}">
                <a16:creationId xmlns:a16="http://schemas.microsoft.com/office/drawing/2014/main" id="{B87F9708-532B-974E-9416-5E41FECB6A2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grpSp>
        <p:nvGrpSpPr>
          <p:cNvPr id="5" name="Group 40"/>
          <p:cNvGrpSpPr>
            <a:grpSpLocks/>
          </p:cNvGrpSpPr>
          <p:nvPr/>
        </p:nvGrpSpPr>
        <p:grpSpPr bwMode="auto">
          <a:xfrm>
            <a:off x="2305050" y="3352800"/>
            <a:ext cx="2927350" cy="2149475"/>
            <a:chOff x="652" y="2352"/>
            <a:chExt cx="1844" cy="1354"/>
          </a:xfrm>
        </p:grpSpPr>
        <p:sp>
          <p:nvSpPr>
            <p:cNvPr id="6" name="Rectangle 27"/>
            <p:cNvSpPr>
              <a:spLocks noChangeAspect="1" noChangeArrowheads="1"/>
            </p:cNvSpPr>
            <p:nvPr/>
          </p:nvSpPr>
          <p:spPr bwMode="auto">
            <a:xfrm>
              <a:off x="652" y="2358"/>
              <a:ext cx="692" cy="1266"/>
            </a:xfrm>
            <a:prstGeom prst="rect">
              <a:avLst/>
            </a:prstGeom>
            <a:noFill/>
            <a:ln w="381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Rectangle 28"/>
            <p:cNvSpPr>
              <a:spLocks noChangeAspect="1" noChangeArrowheads="1"/>
            </p:cNvSpPr>
            <p:nvPr/>
          </p:nvSpPr>
          <p:spPr bwMode="auto">
            <a:xfrm>
              <a:off x="746" y="2451"/>
              <a:ext cx="460" cy="1038"/>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29"/>
            <p:cNvSpPr>
              <a:spLocks noChangeAspect="1" noChangeArrowheads="1"/>
            </p:cNvSpPr>
            <p:nvPr/>
          </p:nvSpPr>
          <p:spPr bwMode="auto">
            <a:xfrm>
              <a:off x="1584" y="2352"/>
              <a:ext cx="768" cy="734"/>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30"/>
            <p:cNvSpPr>
              <a:spLocks noChangeAspect="1" noChangeArrowheads="1"/>
            </p:cNvSpPr>
            <p:nvPr/>
          </p:nvSpPr>
          <p:spPr bwMode="auto">
            <a:xfrm>
              <a:off x="1668" y="2448"/>
              <a:ext cx="576" cy="524"/>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31"/>
            <p:cNvSpPr>
              <a:spLocks noChangeAspect="1" noChangeArrowheads="1"/>
            </p:cNvSpPr>
            <p:nvPr/>
          </p:nvSpPr>
          <p:spPr bwMode="auto">
            <a:xfrm>
              <a:off x="1632" y="3168"/>
              <a:ext cx="576" cy="230"/>
            </a:xfrm>
            <a:prstGeom prst="rect">
              <a:avLst/>
            </a:prstGeom>
            <a:solidFill>
              <a:srgbClr val="CCFFCC"/>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 Box 38"/>
            <p:cNvSpPr txBox="1">
              <a:spLocks noChangeArrowheads="1"/>
            </p:cNvSpPr>
            <p:nvPr/>
          </p:nvSpPr>
          <p:spPr bwMode="auto">
            <a:xfrm>
              <a:off x="1392" y="3456"/>
              <a:ext cx="11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AR" sz="2000" b="0" i="0" u="none" strike="noStrike" kern="1200" cap="none" spc="0" normalizeH="0" baseline="0" noProof="0">
                  <a:ln>
                    <a:noFill/>
                  </a:ln>
                  <a:solidFill>
                    <a:srgbClr val="FFB163"/>
                  </a:solidFill>
                  <a:effectLst>
                    <a:outerShdw blurRad="38100" dist="38100" dir="2700000" algn="tl">
                      <a:srgbClr val="000000"/>
                    </a:outerShdw>
                  </a:effectLst>
                  <a:uLnTx/>
                  <a:uFillTx/>
                  <a:latin typeface="Arial Black" panose="020B0A04020102020204" pitchFamily="34" charset="0"/>
                  <a:ea typeface="+mn-ea"/>
                  <a:cs typeface="+mn-cs"/>
                </a:rPr>
                <a:t>Plazoleta</a:t>
              </a:r>
            </a:p>
          </p:txBody>
        </p:sp>
      </p:grpSp>
      <p:grpSp>
        <p:nvGrpSpPr>
          <p:cNvPr id="12" name="Group 41"/>
          <p:cNvGrpSpPr>
            <a:grpSpLocks/>
          </p:cNvGrpSpPr>
          <p:nvPr/>
        </p:nvGrpSpPr>
        <p:grpSpPr bwMode="auto">
          <a:xfrm>
            <a:off x="7029450" y="3352800"/>
            <a:ext cx="2698750" cy="2057400"/>
            <a:chOff x="3724" y="2352"/>
            <a:chExt cx="1700" cy="1296"/>
          </a:xfrm>
        </p:grpSpPr>
        <p:sp>
          <p:nvSpPr>
            <p:cNvPr id="13" name="Rectangle 33"/>
            <p:cNvSpPr>
              <a:spLocks noChangeAspect="1" noChangeArrowheads="1"/>
            </p:cNvSpPr>
            <p:nvPr/>
          </p:nvSpPr>
          <p:spPr bwMode="auto">
            <a:xfrm>
              <a:off x="3724" y="2358"/>
              <a:ext cx="692" cy="1266"/>
            </a:xfrm>
            <a:prstGeom prst="rect">
              <a:avLst/>
            </a:prstGeom>
            <a:noFill/>
            <a:ln w="38100">
              <a:solidFill>
                <a:srgbClr val="FF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Rectangle 34"/>
            <p:cNvSpPr>
              <a:spLocks noChangeAspect="1" noChangeArrowheads="1"/>
            </p:cNvSpPr>
            <p:nvPr/>
          </p:nvSpPr>
          <p:spPr bwMode="auto">
            <a:xfrm>
              <a:off x="3818" y="2451"/>
              <a:ext cx="460" cy="1038"/>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35"/>
            <p:cNvSpPr>
              <a:spLocks noChangeAspect="1" noChangeArrowheads="1"/>
            </p:cNvSpPr>
            <p:nvPr/>
          </p:nvSpPr>
          <p:spPr bwMode="auto">
            <a:xfrm>
              <a:off x="4656" y="2352"/>
              <a:ext cx="768" cy="1296"/>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36"/>
            <p:cNvSpPr>
              <a:spLocks noChangeAspect="1" noChangeArrowheads="1"/>
            </p:cNvSpPr>
            <p:nvPr/>
          </p:nvSpPr>
          <p:spPr bwMode="auto">
            <a:xfrm>
              <a:off x="4740" y="2448"/>
              <a:ext cx="576" cy="524"/>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37"/>
            <p:cNvSpPr>
              <a:spLocks noChangeAspect="1" noChangeArrowheads="1"/>
            </p:cNvSpPr>
            <p:nvPr/>
          </p:nvSpPr>
          <p:spPr bwMode="auto">
            <a:xfrm>
              <a:off x="4722" y="3168"/>
              <a:ext cx="576" cy="230"/>
            </a:xfrm>
            <a:prstGeom prst="rect">
              <a:avLst/>
            </a:prstGeom>
            <a:solidFill>
              <a:srgbClr val="CCFFCC"/>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 name="Rectangle 2"/>
          <p:cNvSpPr txBox="1">
            <a:spLocks noChangeArrowheads="1"/>
          </p:cNvSpPr>
          <p:nvPr/>
        </p:nvSpPr>
        <p:spPr>
          <a:xfrm>
            <a:off x="2381250" y="2239963"/>
            <a:ext cx="2514600" cy="579437"/>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_tradnl" altLang="es-AR" sz="3200" b="1" i="0" u="none" strike="noStrike" kern="1200" cap="none" spc="0" normalizeH="0" baseline="0" noProof="0" dirty="0">
                <a:ln>
                  <a:noFill/>
                </a:ln>
                <a:solidFill>
                  <a:srgbClr val="FFB163"/>
                </a:solidFill>
                <a:effectLst>
                  <a:outerShdw blurRad="38100" dist="38100" dir="2700000" algn="tl">
                    <a:srgbClr val="000000"/>
                  </a:outerShdw>
                </a:effectLst>
                <a:uLnTx/>
                <a:uFillTx/>
                <a:latin typeface="Arial Black" panose="020B0A04020102020204" pitchFamily="34" charset="0"/>
                <a:ea typeface="Verdana" panose="020B0604030504040204" pitchFamily="34" charset="0"/>
              </a:rPr>
              <a:t>Incorrecto</a:t>
            </a:r>
          </a:p>
        </p:txBody>
      </p:sp>
      <p:sp>
        <p:nvSpPr>
          <p:cNvPr id="20" name="Rectangle 4"/>
          <p:cNvSpPr>
            <a:spLocks noChangeArrowheads="1"/>
          </p:cNvSpPr>
          <p:nvPr/>
        </p:nvSpPr>
        <p:spPr bwMode="auto">
          <a:xfrm>
            <a:off x="7258050" y="2163763"/>
            <a:ext cx="2128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s-AR" sz="3200" b="0" i="0" u="none" strike="noStrike" kern="1200" cap="none" spc="0" normalizeH="0" baseline="0" noProof="0" dirty="0">
                <a:ln>
                  <a:noFill/>
                </a:ln>
                <a:solidFill>
                  <a:srgbClr val="FFB163"/>
                </a:solidFill>
                <a:effectLst>
                  <a:outerShdw blurRad="38100" dist="38100" dir="2700000" algn="tl">
                    <a:srgbClr val="000000"/>
                  </a:outerShdw>
                </a:effectLst>
                <a:uLnTx/>
                <a:uFillTx/>
                <a:latin typeface="Arial Black" panose="020B0A04020102020204" pitchFamily="34" charset="0"/>
                <a:ea typeface="+mn-ea"/>
                <a:cs typeface="+mn-cs"/>
              </a:rPr>
              <a:t>Correcto</a:t>
            </a:r>
          </a:p>
        </p:txBody>
      </p:sp>
    </p:spTree>
    <p:extLst>
      <p:ext uri="{BB962C8B-B14F-4D97-AF65-F5344CB8AC3E}">
        <p14:creationId xmlns:p14="http://schemas.microsoft.com/office/powerpoint/2010/main" val="80976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
        <p:nvSpPr>
          <p:cNvPr id="6" name="Rectangle 2"/>
          <p:cNvSpPr txBox="1">
            <a:spLocks noChangeArrowheads="1"/>
          </p:cNvSpPr>
          <p:nvPr/>
        </p:nvSpPr>
        <p:spPr>
          <a:xfrm>
            <a:off x="1952625" y="1092200"/>
            <a:ext cx="2514600" cy="579438"/>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_tradnl" altLang="es-AR" sz="3200" b="1" i="0" u="none" strike="noStrike" kern="1200" cap="none" spc="0" normalizeH="0" baseline="0" noProof="0">
                <a:ln>
                  <a:noFill/>
                </a:ln>
                <a:solidFill>
                  <a:srgbClr val="FFB163"/>
                </a:solidFill>
                <a:effectLst>
                  <a:outerShdw blurRad="38100" dist="38100" dir="2700000" algn="tl">
                    <a:srgbClr val="000000"/>
                  </a:outerShdw>
                </a:effectLst>
                <a:uLnTx/>
                <a:uFillTx/>
                <a:latin typeface="Arial Black" panose="020B0A04020102020204" pitchFamily="34" charset="0"/>
                <a:ea typeface="Verdana" panose="020B0604030504040204" pitchFamily="34" charset="0"/>
              </a:rPr>
              <a:t>Incorrecto</a:t>
            </a:r>
          </a:p>
        </p:txBody>
      </p:sp>
      <p:sp>
        <p:nvSpPr>
          <p:cNvPr id="7" name="Rectangle 4"/>
          <p:cNvSpPr>
            <a:spLocks noChangeArrowheads="1"/>
          </p:cNvSpPr>
          <p:nvPr/>
        </p:nvSpPr>
        <p:spPr bwMode="auto">
          <a:xfrm>
            <a:off x="6994525" y="1123950"/>
            <a:ext cx="2128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s-AR" sz="3200" b="0" i="0" u="none" strike="noStrike" kern="1200" cap="none" spc="0" normalizeH="0" baseline="0" noProof="0">
                <a:ln>
                  <a:noFill/>
                </a:ln>
                <a:solidFill>
                  <a:srgbClr val="FFB163"/>
                </a:solidFill>
                <a:effectLst>
                  <a:outerShdw blurRad="38100" dist="38100" dir="2700000" algn="tl">
                    <a:srgbClr val="000000"/>
                  </a:outerShdw>
                </a:effectLst>
                <a:uLnTx/>
                <a:uFillTx/>
                <a:latin typeface="Arial Black" panose="020B0A04020102020204" pitchFamily="34" charset="0"/>
                <a:ea typeface="+mn-ea"/>
                <a:cs typeface="+mn-cs"/>
              </a:rPr>
              <a:t>Correcto</a:t>
            </a:r>
          </a:p>
        </p:txBody>
      </p:sp>
      <p:sp>
        <p:nvSpPr>
          <p:cNvPr id="8" name="Freeform 13"/>
          <p:cNvSpPr>
            <a:spLocks/>
          </p:cNvSpPr>
          <p:nvPr/>
        </p:nvSpPr>
        <p:spPr bwMode="auto">
          <a:xfrm>
            <a:off x="1808163" y="2092325"/>
            <a:ext cx="3068637" cy="911225"/>
          </a:xfrm>
          <a:custGeom>
            <a:avLst/>
            <a:gdLst>
              <a:gd name="T0" fmla="*/ 0 w 1872"/>
              <a:gd name="T1" fmla="*/ 0 h 432"/>
              <a:gd name="T2" fmla="*/ 1872 w 1872"/>
              <a:gd name="T3" fmla="*/ 0 h 432"/>
              <a:gd name="T4" fmla="*/ 1872 w 1872"/>
              <a:gd name="T5" fmla="*/ 432 h 432"/>
            </a:gdLst>
            <a:ahLst/>
            <a:cxnLst>
              <a:cxn ang="0">
                <a:pos x="T0" y="T1"/>
              </a:cxn>
              <a:cxn ang="0">
                <a:pos x="T2" y="T3"/>
              </a:cxn>
              <a:cxn ang="0">
                <a:pos x="T4" y="T5"/>
              </a:cxn>
            </a:cxnLst>
            <a:rect l="0" t="0" r="r" b="b"/>
            <a:pathLst>
              <a:path w="1872" h="432">
                <a:moveTo>
                  <a:pt x="0" y="0"/>
                </a:moveTo>
                <a:lnTo>
                  <a:pt x="1872" y="0"/>
                </a:lnTo>
                <a:lnTo>
                  <a:pt x="1872" y="432"/>
                </a:lnTo>
              </a:path>
            </a:pathLst>
          </a:custGeom>
          <a:noFill/>
          <a:ln w="28575" cmpd="sng">
            <a:solidFill>
              <a:srgbClr val="FF0000"/>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14"/>
          <p:cNvSpPr>
            <a:spLocks/>
          </p:cNvSpPr>
          <p:nvPr/>
        </p:nvSpPr>
        <p:spPr bwMode="auto">
          <a:xfrm>
            <a:off x="1808163" y="4219575"/>
            <a:ext cx="3068637" cy="1216025"/>
          </a:xfrm>
          <a:custGeom>
            <a:avLst/>
            <a:gdLst>
              <a:gd name="T0" fmla="*/ 1872 w 1872"/>
              <a:gd name="T1" fmla="*/ 0 h 720"/>
              <a:gd name="T2" fmla="*/ 1872 w 1872"/>
              <a:gd name="T3" fmla="*/ 720 h 720"/>
              <a:gd name="T4" fmla="*/ 0 w 1872"/>
              <a:gd name="T5" fmla="*/ 720 h 720"/>
            </a:gdLst>
            <a:ahLst/>
            <a:cxnLst>
              <a:cxn ang="0">
                <a:pos x="T0" y="T1"/>
              </a:cxn>
              <a:cxn ang="0">
                <a:pos x="T2" y="T3"/>
              </a:cxn>
              <a:cxn ang="0">
                <a:pos x="T4" y="T5"/>
              </a:cxn>
            </a:cxnLst>
            <a:rect l="0" t="0" r="r" b="b"/>
            <a:pathLst>
              <a:path w="1872" h="720">
                <a:moveTo>
                  <a:pt x="1872" y="0"/>
                </a:moveTo>
                <a:lnTo>
                  <a:pt x="1872" y="720"/>
                </a:lnTo>
                <a:lnTo>
                  <a:pt x="0" y="720"/>
                </a:lnTo>
              </a:path>
            </a:pathLst>
          </a:custGeom>
          <a:noFill/>
          <a:ln w="28575" cap="flat" cmpd="sng">
            <a:solidFill>
              <a:srgbClr val="FF0000"/>
            </a:solidFill>
            <a:prstDash val="dash"/>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Line 15"/>
          <p:cNvSpPr>
            <a:spLocks noChangeShapeType="1"/>
          </p:cNvSpPr>
          <p:nvPr/>
        </p:nvSpPr>
        <p:spPr bwMode="auto">
          <a:xfrm flipV="1">
            <a:off x="1571625" y="2092325"/>
            <a:ext cx="0" cy="3040063"/>
          </a:xfrm>
          <a:prstGeom prst="line">
            <a:avLst/>
          </a:prstGeom>
          <a:noFill/>
          <a:ln w="28575">
            <a:solidFill>
              <a:srgbClr val="FF0000"/>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29"/>
          <p:cNvGrpSpPr>
            <a:grpSpLocks/>
          </p:cNvGrpSpPr>
          <p:nvPr/>
        </p:nvGrpSpPr>
        <p:grpSpPr bwMode="auto">
          <a:xfrm>
            <a:off x="1808163" y="2395538"/>
            <a:ext cx="3041650" cy="2736850"/>
            <a:chOff x="293" y="2117"/>
            <a:chExt cx="1916" cy="1724"/>
          </a:xfrm>
        </p:grpSpPr>
        <p:sp>
          <p:nvSpPr>
            <p:cNvPr id="12" name="Rectangle 17"/>
            <p:cNvSpPr>
              <a:spLocks noChangeArrowheads="1"/>
            </p:cNvSpPr>
            <p:nvPr/>
          </p:nvSpPr>
          <p:spPr bwMode="auto">
            <a:xfrm>
              <a:off x="293" y="2117"/>
              <a:ext cx="1784" cy="1724"/>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Text Box 18"/>
            <p:cNvSpPr txBox="1">
              <a:spLocks noChangeArrowheads="1"/>
            </p:cNvSpPr>
            <p:nvPr/>
          </p:nvSpPr>
          <p:spPr bwMode="auto">
            <a:xfrm>
              <a:off x="1185" y="2541"/>
              <a:ext cx="892" cy="469"/>
            </a:xfrm>
            <a:prstGeom prst="rect">
              <a:avLst/>
            </a:prstGeom>
            <a:gradFill rotWithShape="0">
              <a:gsLst>
                <a:gs pos="0">
                  <a:srgbClr val="FFFFFF">
                    <a:gamma/>
                    <a:shade val="72549"/>
                    <a:invGamma/>
                  </a:srgbClr>
                </a:gs>
                <a:gs pos="50000">
                  <a:srgbClr val="FFFFFF"/>
                </a:gs>
                <a:gs pos="100000">
                  <a:srgbClr val="FFFFFF">
                    <a:gamma/>
                    <a:shade val="72549"/>
                    <a:invGamma/>
                  </a:srgbClr>
                </a:gs>
              </a:gsLst>
              <a:lin ang="5400000" scaled="1"/>
            </a:gra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19"/>
            <p:cNvSpPr txBox="1">
              <a:spLocks noChangeArrowheads="1"/>
            </p:cNvSpPr>
            <p:nvPr/>
          </p:nvSpPr>
          <p:spPr bwMode="auto">
            <a:xfrm>
              <a:off x="1020" y="2882"/>
              <a:ext cx="1189"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altLang="es-AR" sz="2000" b="0" i="1" u="none" strike="noStrike" kern="1200" cap="none" spc="0" normalizeH="0" baseline="0" noProof="0" dirty="0">
                <a:ln>
                  <a:noFill/>
                </a:ln>
                <a:solidFill>
                  <a:prstClr val="black"/>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AR" sz="2000" b="0" i="1" u="none" strike="noStrike" kern="1200" cap="none" spc="0" normalizeH="0" baseline="0" noProof="0" dirty="0">
                  <a:ln>
                    <a:noFill/>
                  </a:ln>
                  <a:solidFill>
                    <a:prstClr val="black"/>
                  </a:solidFill>
                  <a:effectLst/>
                  <a:uLnTx/>
                  <a:uFillTx/>
                  <a:latin typeface="Arial Black" panose="020B0A04020102020204" pitchFamily="34" charset="0"/>
                  <a:ea typeface="+mn-ea"/>
                  <a:cs typeface="+mn-cs"/>
                </a:rPr>
                <a:t>Comercios</a:t>
              </a:r>
            </a:p>
          </p:txBody>
        </p:sp>
      </p:grpSp>
      <p:sp>
        <p:nvSpPr>
          <p:cNvPr id="15" name="Freeform 21"/>
          <p:cNvSpPr>
            <a:spLocks/>
          </p:cNvSpPr>
          <p:nvPr/>
        </p:nvSpPr>
        <p:spPr bwMode="auto">
          <a:xfrm>
            <a:off x="6484938" y="2122488"/>
            <a:ext cx="3068637" cy="1824037"/>
          </a:xfrm>
          <a:custGeom>
            <a:avLst/>
            <a:gdLst>
              <a:gd name="T0" fmla="*/ 0 w 1872"/>
              <a:gd name="T1" fmla="*/ 0 h 432"/>
              <a:gd name="T2" fmla="*/ 1872 w 1872"/>
              <a:gd name="T3" fmla="*/ 0 h 432"/>
              <a:gd name="T4" fmla="*/ 1872 w 1872"/>
              <a:gd name="T5" fmla="*/ 432 h 432"/>
            </a:gdLst>
            <a:ahLst/>
            <a:cxnLst>
              <a:cxn ang="0">
                <a:pos x="T0" y="T1"/>
              </a:cxn>
              <a:cxn ang="0">
                <a:pos x="T2" y="T3"/>
              </a:cxn>
              <a:cxn ang="0">
                <a:pos x="T4" y="T5"/>
              </a:cxn>
            </a:cxnLst>
            <a:rect l="0" t="0" r="r" b="b"/>
            <a:pathLst>
              <a:path w="1872" h="432">
                <a:moveTo>
                  <a:pt x="0" y="0"/>
                </a:moveTo>
                <a:lnTo>
                  <a:pt x="1872" y="0"/>
                </a:lnTo>
                <a:lnTo>
                  <a:pt x="1872" y="432"/>
                </a:lnTo>
              </a:path>
            </a:pathLst>
          </a:custGeom>
          <a:noFill/>
          <a:ln w="28575" cmpd="sng">
            <a:solidFill>
              <a:srgbClr val="FF0000"/>
            </a:solidFill>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22"/>
          <p:cNvSpPr>
            <a:spLocks/>
          </p:cNvSpPr>
          <p:nvPr/>
        </p:nvSpPr>
        <p:spPr bwMode="auto">
          <a:xfrm>
            <a:off x="6484938" y="4249738"/>
            <a:ext cx="3068637" cy="1216025"/>
          </a:xfrm>
          <a:custGeom>
            <a:avLst/>
            <a:gdLst>
              <a:gd name="T0" fmla="*/ 1872 w 1872"/>
              <a:gd name="T1" fmla="*/ 0 h 720"/>
              <a:gd name="T2" fmla="*/ 1872 w 1872"/>
              <a:gd name="T3" fmla="*/ 720 h 720"/>
              <a:gd name="T4" fmla="*/ 0 w 1872"/>
              <a:gd name="T5" fmla="*/ 720 h 720"/>
            </a:gdLst>
            <a:ahLst/>
            <a:cxnLst>
              <a:cxn ang="0">
                <a:pos x="T0" y="T1"/>
              </a:cxn>
              <a:cxn ang="0">
                <a:pos x="T2" y="T3"/>
              </a:cxn>
              <a:cxn ang="0">
                <a:pos x="T4" y="T5"/>
              </a:cxn>
            </a:cxnLst>
            <a:rect l="0" t="0" r="r" b="b"/>
            <a:pathLst>
              <a:path w="1872" h="720">
                <a:moveTo>
                  <a:pt x="1872" y="0"/>
                </a:moveTo>
                <a:lnTo>
                  <a:pt x="1872" y="720"/>
                </a:lnTo>
                <a:lnTo>
                  <a:pt x="0" y="720"/>
                </a:lnTo>
              </a:path>
            </a:pathLst>
          </a:custGeom>
          <a:noFill/>
          <a:ln w="28575" cap="flat" cmpd="sng">
            <a:solidFill>
              <a:srgbClr val="FF0000"/>
            </a:solidFill>
            <a:prstDash val="dash"/>
            <a:round/>
            <a:headEnd type="oval"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Line 23"/>
          <p:cNvSpPr>
            <a:spLocks noChangeShapeType="1"/>
          </p:cNvSpPr>
          <p:nvPr/>
        </p:nvSpPr>
        <p:spPr bwMode="auto">
          <a:xfrm flipV="1">
            <a:off x="6248400" y="2122488"/>
            <a:ext cx="0" cy="3040062"/>
          </a:xfrm>
          <a:prstGeom prst="line">
            <a:avLst/>
          </a:prstGeom>
          <a:noFill/>
          <a:ln w="28575">
            <a:solidFill>
              <a:srgbClr val="FF0000"/>
            </a:solidFill>
            <a:prstDash val="sysDot"/>
            <a:round/>
            <a:headEnd type="oval"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 name="Group 30"/>
          <p:cNvGrpSpPr>
            <a:grpSpLocks/>
          </p:cNvGrpSpPr>
          <p:nvPr/>
        </p:nvGrpSpPr>
        <p:grpSpPr bwMode="auto">
          <a:xfrm>
            <a:off x="6484938" y="2425700"/>
            <a:ext cx="3095625" cy="2736850"/>
            <a:chOff x="3714" y="2116"/>
            <a:chExt cx="1950" cy="1724"/>
          </a:xfrm>
        </p:grpSpPr>
        <p:sp>
          <p:nvSpPr>
            <p:cNvPr id="19" name="Rectangle 25"/>
            <p:cNvSpPr>
              <a:spLocks noChangeArrowheads="1"/>
            </p:cNvSpPr>
            <p:nvPr/>
          </p:nvSpPr>
          <p:spPr bwMode="auto">
            <a:xfrm>
              <a:off x="3714" y="2116"/>
              <a:ext cx="1785" cy="1724"/>
            </a:xfrm>
            <a:prstGeom prst="rect">
              <a:avLst/>
            </a:prstGeom>
            <a:solidFill>
              <a:srgbClr val="FFFFFF"/>
            </a:soli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 Box 26"/>
            <p:cNvSpPr txBox="1">
              <a:spLocks noChangeArrowheads="1"/>
            </p:cNvSpPr>
            <p:nvPr/>
          </p:nvSpPr>
          <p:spPr bwMode="auto">
            <a:xfrm>
              <a:off x="4606" y="2520"/>
              <a:ext cx="893" cy="469"/>
            </a:xfrm>
            <a:prstGeom prst="rect">
              <a:avLst/>
            </a:prstGeom>
            <a:gradFill rotWithShape="0">
              <a:gsLst>
                <a:gs pos="0">
                  <a:srgbClr val="FFFFFF">
                    <a:gamma/>
                    <a:shade val="72549"/>
                    <a:invGamma/>
                  </a:srgbClr>
                </a:gs>
                <a:gs pos="50000">
                  <a:srgbClr val="FFFFFF"/>
                </a:gs>
                <a:gs pos="100000">
                  <a:srgbClr val="FFFFFF">
                    <a:gamma/>
                    <a:shade val="72549"/>
                    <a:invGamma/>
                  </a:srgbClr>
                </a:gs>
              </a:gsLst>
              <a:lin ang="5400000" scaled="1"/>
            </a:gradFill>
            <a:ln w="9525">
              <a:solidFill>
                <a:srgbClr val="FF0000"/>
              </a:solidFill>
              <a:miter lim="800000"/>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altLang="es-A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 Box 27"/>
            <p:cNvSpPr txBox="1">
              <a:spLocks noChangeArrowheads="1"/>
            </p:cNvSpPr>
            <p:nvPr/>
          </p:nvSpPr>
          <p:spPr bwMode="auto">
            <a:xfrm>
              <a:off x="4474" y="2882"/>
              <a:ext cx="1190" cy="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altLang="es-AR" sz="2000" b="0" i="1"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altLang="es-AR" sz="2000" b="0" i="1" u="none" strike="noStrike" kern="1200" cap="none" spc="0" normalizeH="0" baseline="0" noProof="0">
                  <a:ln>
                    <a:noFill/>
                  </a:ln>
                  <a:solidFill>
                    <a:prstClr val="black"/>
                  </a:solidFill>
                  <a:effectLst/>
                  <a:uLnTx/>
                  <a:uFillTx/>
                  <a:latin typeface="Arial Black" panose="020B0A04020102020204" pitchFamily="34" charset="0"/>
                  <a:ea typeface="+mn-ea"/>
                  <a:cs typeface="+mn-cs"/>
                </a:rPr>
                <a:t>Comercios</a:t>
              </a:r>
            </a:p>
          </p:txBody>
        </p:sp>
      </p:grpSp>
    </p:spTree>
    <p:extLst>
      <p:ext uri="{BB962C8B-B14F-4D97-AF65-F5344CB8AC3E}">
        <p14:creationId xmlns:p14="http://schemas.microsoft.com/office/powerpoint/2010/main" val="195987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iterate type="lt">
                                    <p:tmPct val="100000"/>
                                  </p:iterate>
                                  <p:childTnLst>
                                    <p:set>
                                      <p:cBhvr>
                                        <p:cTn id="6" dur="1" fill="hold">
                                          <p:stCondLst>
                                            <p:cond delay="0"/>
                                          </p:stCondLst>
                                        </p:cTn>
                                        <p:tgtEl>
                                          <p:spTgt spid="6"/>
                                        </p:tgtEl>
                                        <p:attrNameLst>
                                          <p:attrName>style.visibility</p:attrName>
                                        </p:attrNameLst>
                                      </p:cBhvr>
                                      <p:to>
                                        <p:strVal val="visible"/>
                                      </p:to>
                                    </p:set>
                                    <p:anim calcmode="lin" valueType="num">
                                      <p:cBhvr>
                                        <p:cTn id="7" dur="75" fill="hold"/>
                                        <p:tgtEl>
                                          <p:spTgt spid="6"/>
                                        </p:tgtEl>
                                        <p:attrNameLst>
                                          <p:attrName>ppt_x</p:attrName>
                                        </p:attrNameLst>
                                      </p:cBhvr>
                                      <p:tavLst>
                                        <p:tav tm="0">
                                          <p:val>
                                            <p:strVal val="#ppt_x-#ppt_w/2"/>
                                          </p:val>
                                        </p:tav>
                                        <p:tav tm="100000">
                                          <p:val>
                                            <p:strVal val="#ppt_x"/>
                                          </p:val>
                                        </p:tav>
                                      </p:tavLst>
                                    </p:anim>
                                    <p:anim calcmode="lin" valueType="num">
                                      <p:cBhvr>
                                        <p:cTn id="8" dur="75" fill="hold"/>
                                        <p:tgtEl>
                                          <p:spTgt spid="6"/>
                                        </p:tgtEl>
                                        <p:attrNameLst>
                                          <p:attrName>ppt_y</p:attrName>
                                        </p:attrNameLst>
                                      </p:cBhvr>
                                      <p:tavLst>
                                        <p:tav tm="0">
                                          <p:val>
                                            <p:strVal val="#ppt_y"/>
                                          </p:val>
                                        </p:tav>
                                        <p:tav tm="100000">
                                          <p:val>
                                            <p:strVal val="#ppt_y"/>
                                          </p:val>
                                        </p:tav>
                                      </p:tavLst>
                                    </p:anim>
                                    <p:anim calcmode="lin" valueType="num">
                                      <p:cBhvr>
                                        <p:cTn id="9" dur="75" fill="hold"/>
                                        <p:tgtEl>
                                          <p:spTgt spid="6"/>
                                        </p:tgtEl>
                                        <p:attrNameLst>
                                          <p:attrName>ppt_w</p:attrName>
                                        </p:attrNameLst>
                                      </p:cBhvr>
                                      <p:tavLst>
                                        <p:tav tm="0">
                                          <p:val>
                                            <p:fltVal val="0"/>
                                          </p:val>
                                        </p:tav>
                                        <p:tav tm="100000">
                                          <p:val>
                                            <p:strVal val="#ppt_w"/>
                                          </p:val>
                                        </p:tav>
                                      </p:tavLst>
                                    </p:anim>
                                    <p:anim calcmode="lin" valueType="num">
                                      <p:cBhvr>
                                        <p:cTn id="10" dur="75"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3" presetClass="entr" presetSubtype="528"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ppt_x</p:attrName>
                                        </p:attrNameLst>
                                      </p:cBhvr>
                                      <p:tavLst>
                                        <p:tav tm="0">
                                          <p:val>
                                            <p:fltVal val="0.5"/>
                                          </p:val>
                                        </p:tav>
                                        <p:tav tm="100000">
                                          <p:val>
                                            <p:strVal val="#ppt_x"/>
                                          </p:val>
                                        </p:tav>
                                      </p:tavLst>
                                    </p:anim>
                                    <p:anim calcmode="lin" valueType="num">
                                      <p:cBhvr>
                                        <p:cTn id="18" dur="500" fill="hold"/>
                                        <p:tgtEl>
                                          <p:spTgt spid="11"/>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18" presetClass="entr" presetSubtype="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Right)">
                                      <p:cBhvr>
                                        <p:cTn id="22" dur="500"/>
                                        <p:tgtEl>
                                          <p:spTgt spid="8"/>
                                        </p:tgtEl>
                                      </p:cBhvr>
                                    </p:animEffect>
                                  </p:childTnLst>
                                </p:cTn>
                              </p:par>
                            </p:childTnLst>
                          </p:cTn>
                        </p:par>
                        <p:par>
                          <p:cTn id="23" fill="hold">
                            <p:stCondLst>
                              <p:cond delay="1000"/>
                            </p:stCondLst>
                            <p:childTnLst>
                              <p:par>
                                <p:cTn id="24" presetID="18" presetClass="entr" presetSubtype="12"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par>
                          <p:cTn id="27" fill="hold">
                            <p:stCondLst>
                              <p:cond delay="1500"/>
                            </p:stCondLst>
                            <p:childTnLst>
                              <p:par>
                                <p:cTn id="28" presetID="18" presetClass="entr" presetSubtype="9"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strips(up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7" presetClass="entr" presetSubtype="8" fill="hold" grpId="0" nodeType="clickEffect">
                                  <p:stCondLst>
                                    <p:cond delay="0"/>
                                  </p:stCondLst>
                                  <p:iterate type="lt">
                                    <p:tmPct val="100000"/>
                                  </p:iterate>
                                  <p:childTnLst>
                                    <p:set>
                                      <p:cBhvr>
                                        <p:cTn id="34" dur="1" fill="hold">
                                          <p:stCondLst>
                                            <p:cond delay="0"/>
                                          </p:stCondLst>
                                        </p:cTn>
                                        <p:tgtEl>
                                          <p:spTgt spid="7"/>
                                        </p:tgtEl>
                                        <p:attrNameLst>
                                          <p:attrName>style.visibility</p:attrName>
                                        </p:attrNameLst>
                                      </p:cBhvr>
                                      <p:to>
                                        <p:strVal val="visible"/>
                                      </p:to>
                                    </p:set>
                                    <p:anim calcmode="lin" valueType="num">
                                      <p:cBhvr>
                                        <p:cTn id="35" dur="75" fill="hold"/>
                                        <p:tgtEl>
                                          <p:spTgt spid="7"/>
                                        </p:tgtEl>
                                        <p:attrNameLst>
                                          <p:attrName>ppt_x</p:attrName>
                                        </p:attrNameLst>
                                      </p:cBhvr>
                                      <p:tavLst>
                                        <p:tav tm="0">
                                          <p:val>
                                            <p:strVal val="#ppt_x-#ppt_w/2"/>
                                          </p:val>
                                        </p:tav>
                                        <p:tav tm="100000">
                                          <p:val>
                                            <p:strVal val="#ppt_x"/>
                                          </p:val>
                                        </p:tav>
                                      </p:tavLst>
                                    </p:anim>
                                    <p:anim calcmode="lin" valueType="num">
                                      <p:cBhvr>
                                        <p:cTn id="36" dur="75" fill="hold"/>
                                        <p:tgtEl>
                                          <p:spTgt spid="7"/>
                                        </p:tgtEl>
                                        <p:attrNameLst>
                                          <p:attrName>ppt_y</p:attrName>
                                        </p:attrNameLst>
                                      </p:cBhvr>
                                      <p:tavLst>
                                        <p:tav tm="0">
                                          <p:val>
                                            <p:strVal val="#ppt_y"/>
                                          </p:val>
                                        </p:tav>
                                        <p:tav tm="100000">
                                          <p:val>
                                            <p:strVal val="#ppt_y"/>
                                          </p:val>
                                        </p:tav>
                                      </p:tavLst>
                                    </p:anim>
                                    <p:anim calcmode="lin" valueType="num">
                                      <p:cBhvr>
                                        <p:cTn id="37" dur="75" fill="hold"/>
                                        <p:tgtEl>
                                          <p:spTgt spid="7"/>
                                        </p:tgtEl>
                                        <p:attrNameLst>
                                          <p:attrName>ppt_w</p:attrName>
                                        </p:attrNameLst>
                                      </p:cBhvr>
                                      <p:tavLst>
                                        <p:tav tm="0">
                                          <p:val>
                                            <p:fltVal val="0"/>
                                          </p:val>
                                        </p:tav>
                                        <p:tav tm="100000">
                                          <p:val>
                                            <p:strVal val="#ppt_w"/>
                                          </p:val>
                                        </p:tav>
                                      </p:tavLst>
                                    </p:anim>
                                    <p:anim calcmode="lin" valueType="num">
                                      <p:cBhvr>
                                        <p:cTn id="38" dur="75"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528"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p:cTn id="43" dur="500" fill="hold"/>
                                        <p:tgtEl>
                                          <p:spTgt spid="18"/>
                                        </p:tgtEl>
                                        <p:attrNameLst>
                                          <p:attrName>ppt_w</p:attrName>
                                        </p:attrNameLst>
                                      </p:cBhvr>
                                      <p:tavLst>
                                        <p:tav tm="0">
                                          <p:val>
                                            <p:fltVal val="0"/>
                                          </p:val>
                                        </p:tav>
                                        <p:tav tm="100000">
                                          <p:val>
                                            <p:strVal val="#ppt_w"/>
                                          </p:val>
                                        </p:tav>
                                      </p:tavLst>
                                    </p:anim>
                                    <p:anim calcmode="lin" valueType="num">
                                      <p:cBhvr>
                                        <p:cTn id="44" dur="500" fill="hold"/>
                                        <p:tgtEl>
                                          <p:spTgt spid="18"/>
                                        </p:tgtEl>
                                        <p:attrNameLst>
                                          <p:attrName>ppt_h</p:attrName>
                                        </p:attrNameLst>
                                      </p:cBhvr>
                                      <p:tavLst>
                                        <p:tav tm="0">
                                          <p:val>
                                            <p:fltVal val="0"/>
                                          </p:val>
                                        </p:tav>
                                        <p:tav tm="100000">
                                          <p:val>
                                            <p:strVal val="#ppt_h"/>
                                          </p:val>
                                        </p:tav>
                                      </p:tavLst>
                                    </p:anim>
                                    <p:anim calcmode="lin" valueType="num">
                                      <p:cBhvr>
                                        <p:cTn id="45" dur="500" fill="hold"/>
                                        <p:tgtEl>
                                          <p:spTgt spid="18"/>
                                        </p:tgtEl>
                                        <p:attrNameLst>
                                          <p:attrName>ppt_x</p:attrName>
                                        </p:attrNameLst>
                                      </p:cBhvr>
                                      <p:tavLst>
                                        <p:tav tm="0">
                                          <p:val>
                                            <p:fltVal val="0.5"/>
                                          </p:val>
                                        </p:tav>
                                        <p:tav tm="100000">
                                          <p:val>
                                            <p:strVal val="#ppt_x"/>
                                          </p:val>
                                        </p:tav>
                                      </p:tavLst>
                                    </p:anim>
                                    <p:anim calcmode="lin" valueType="num">
                                      <p:cBhvr>
                                        <p:cTn id="46" dur="500" fill="hold"/>
                                        <p:tgtEl>
                                          <p:spTgt spid="18"/>
                                        </p:tgtEl>
                                        <p:attrNameLst>
                                          <p:attrName>ppt_y</p:attrName>
                                        </p:attrNameLst>
                                      </p:cBhvr>
                                      <p:tavLst>
                                        <p:tav tm="0">
                                          <p:val>
                                            <p:fltVal val="0.5"/>
                                          </p:val>
                                        </p:tav>
                                        <p:tav tm="100000">
                                          <p:val>
                                            <p:strVal val="#ppt_y"/>
                                          </p:val>
                                        </p:tav>
                                      </p:tavLst>
                                    </p:anim>
                                  </p:childTnLst>
                                </p:cTn>
                              </p:par>
                            </p:childTnLst>
                          </p:cTn>
                        </p:par>
                        <p:par>
                          <p:cTn id="47" fill="hold">
                            <p:stCondLst>
                              <p:cond delay="500"/>
                            </p:stCondLst>
                            <p:childTnLst>
                              <p:par>
                                <p:cTn id="48" presetID="18" presetClass="entr" presetSubtype="6"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strips(downRight)">
                                      <p:cBhvr>
                                        <p:cTn id="50" dur="500"/>
                                        <p:tgtEl>
                                          <p:spTgt spid="15"/>
                                        </p:tgtEl>
                                      </p:cBhvr>
                                    </p:animEffect>
                                  </p:childTnLst>
                                </p:cTn>
                              </p:par>
                            </p:childTnLst>
                          </p:cTn>
                        </p:par>
                        <p:par>
                          <p:cTn id="51" fill="hold">
                            <p:stCondLst>
                              <p:cond delay="1000"/>
                            </p:stCondLst>
                            <p:childTnLst>
                              <p:par>
                                <p:cTn id="52" presetID="18" presetClass="entr" presetSubtype="1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strips(downLeft)">
                                      <p:cBhvr>
                                        <p:cTn id="54" dur="500"/>
                                        <p:tgtEl>
                                          <p:spTgt spid="16"/>
                                        </p:tgtEl>
                                      </p:cBhvr>
                                    </p:animEffect>
                                  </p:childTnLst>
                                </p:cTn>
                              </p:par>
                            </p:childTnLst>
                          </p:cTn>
                        </p:par>
                        <p:par>
                          <p:cTn id="55" fill="hold">
                            <p:stCondLst>
                              <p:cond delay="1500"/>
                            </p:stCondLst>
                            <p:childTnLst>
                              <p:par>
                                <p:cTn id="56" presetID="18" presetClass="entr" presetSubtype="3" fill="hold" grpId="0" nodeType="after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strips(upRight)">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nimBg="1"/>
      <p:bldP spid="9" grpId="0" animBg="1"/>
      <p:bldP spid="10" grpId="0" animBg="1"/>
      <p:bldP spid="15" grpId="0"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Exclusión de Vivienda Colectiva</a:t>
            </a:r>
          </a:p>
        </p:txBody>
      </p:sp>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pic>
        <p:nvPicPr>
          <p:cNvPr id="7" name="Imagen 6"/>
          <p:cNvPicPr>
            <a:picLocks noChangeAspect="1"/>
          </p:cNvPicPr>
          <p:nvPr/>
        </p:nvPicPr>
        <p:blipFill rotWithShape="1">
          <a:blip r:embed="rId2">
            <a:extLst>
              <a:ext uri="{28A0092B-C50C-407E-A947-70E740481C1C}">
                <a14:useLocalDpi xmlns:a14="http://schemas.microsoft.com/office/drawing/2010/main" val="0"/>
              </a:ext>
            </a:extLst>
          </a:blip>
          <a:srcRect l="33993" t="14005" r="33761" b="13005"/>
          <a:stretch/>
        </p:blipFill>
        <p:spPr>
          <a:xfrm>
            <a:off x="2114550" y="1690688"/>
            <a:ext cx="3371850" cy="3541655"/>
          </a:xfrm>
          <a:prstGeom prst="rect">
            <a:avLst/>
          </a:prstGeom>
          <a:ln>
            <a:solidFill>
              <a:schemeClr val="bg2">
                <a:lumMod val="50000"/>
              </a:schemeClr>
            </a:solidFill>
          </a:ln>
          <a:effectLst>
            <a:outerShdw blurRad="292100" dist="139700" dir="2700000" algn="tl" rotWithShape="0">
              <a:srgbClr val="333333">
                <a:alpha val="65000"/>
              </a:srgbClr>
            </a:outerShdw>
            <a:softEdge rad="63500"/>
          </a:effectLst>
        </p:spPr>
      </p:pic>
      <p:sp>
        <p:nvSpPr>
          <p:cNvPr id="8" name="CuadroTexto 7"/>
          <p:cNvSpPr txBox="1"/>
          <p:nvPr/>
        </p:nvSpPr>
        <p:spPr>
          <a:xfrm>
            <a:off x="6534150" y="2457450"/>
            <a:ext cx="4819651" cy="1295868"/>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Calibri" panose="020F0502020204030204"/>
                <a:ea typeface="+mn-ea"/>
                <a:cs typeface="+mn-cs"/>
              </a:rPr>
              <a:t>Se excluyen de los segmentos de viviendas particulares los domicilios correspondientes a viviendas colectivas.</a:t>
            </a:r>
          </a:p>
        </p:txBody>
      </p:sp>
    </p:spTree>
    <p:extLst>
      <p:ext uri="{BB962C8B-B14F-4D97-AF65-F5344CB8AC3E}">
        <p14:creationId xmlns:p14="http://schemas.microsoft.com/office/powerpoint/2010/main" val="11716158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DD5B5-C0FD-2044-B554-3B0DA78E504A}"/>
              </a:ext>
            </a:extLst>
          </p:cNvPr>
          <p:cNvSpPr>
            <a:spLocks noGrp="1"/>
          </p:cNvSpPr>
          <p:nvPr>
            <p:ph type="title"/>
          </p:nvPr>
        </p:nvSpPr>
        <p:spPr/>
        <p:txBody>
          <a:bodyPr>
            <a:normAutofit/>
          </a:bodyPr>
          <a:lstStyle/>
          <a:p>
            <a:pPr algn="ctr"/>
            <a:r>
              <a:rPr lang="es-AR" sz="2800" dirty="0"/>
              <a:t>Facilitar el recorrido del censista</a:t>
            </a:r>
          </a:p>
        </p:txBody>
      </p:sp>
      <p:sp>
        <p:nvSpPr>
          <p:cNvPr id="3" name="Marcador de contenido 2">
            <a:extLst>
              <a:ext uri="{FF2B5EF4-FFF2-40B4-BE49-F238E27FC236}">
                <a16:creationId xmlns:a16="http://schemas.microsoft.com/office/drawing/2014/main" id="{8DD9105B-1DA6-0746-A763-4062ACC71E76}"/>
              </a:ext>
            </a:extLst>
          </p:cNvPr>
          <p:cNvSpPr>
            <a:spLocks noGrp="1"/>
          </p:cNvSpPr>
          <p:nvPr>
            <p:ph idx="1"/>
          </p:nvPr>
        </p:nvSpPr>
        <p:spPr>
          <a:xfrm>
            <a:off x="838200" y="1825626"/>
            <a:ext cx="10515600" cy="3698874"/>
          </a:xfrm>
        </p:spPr>
        <p:txBody>
          <a:bodyPr>
            <a:normAutofit lnSpcReduction="10000"/>
          </a:bodyPr>
          <a:lstStyle/>
          <a:p>
            <a:r>
              <a:rPr lang="es-AR" sz="2800" dirty="0"/>
              <a:t>Evitar</a:t>
            </a:r>
          </a:p>
          <a:p>
            <a:pPr lvl="2">
              <a:lnSpc>
                <a:spcPct val="200000"/>
              </a:lnSpc>
            </a:pPr>
            <a:r>
              <a:rPr lang="es-AR" dirty="0"/>
              <a:t>recorridos discontinuo</a:t>
            </a:r>
          </a:p>
          <a:p>
            <a:pPr lvl="2">
              <a:lnSpc>
                <a:spcPct val="200000"/>
              </a:lnSpc>
            </a:pPr>
            <a:r>
              <a:rPr lang="es-AR" dirty="0"/>
              <a:t>Cruces en diagonal</a:t>
            </a:r>
          </a:p>
          <a:p>
            <a:pPr lvl="2">
              <a:lnSpc>
                <a:spcPct val="200000"/>
              </a:lnSpc>
            </a:pPr>
            <a:r>
              <a:rPr lang="es-AR" dirty="0"/>
              <a:t> </a:t>
            </a:r>
            <a:r>
              <a:rPr lang="es-AR" b="1" dirty="0"/>
              <a:t>En lo posible </a:t>
            </a:r>
            <a:r>
              <a:rPr lang="es-AR" dirty="0"/>
              <a:t>cruces de avenidas, rutas, vías de ferrocarril o cursos de agua.</a:t>
            </a:r>
          </a:p>
          <a:p>
            <a:pPr lvl="2">
              <a:lnSpc>
                <a:spcPct val="200000"/>
              </a:lnSpc>
            </a:pPr>
            <a:r>
              <a:rPr lang="es-AR" dirty="0"/>
              <a:t>Identificar claramente INICIO y FIN de cada segmento.</a:t>
            </a:r>
          </a:p>
          <a:p>
            <a:endParaRPr lang="es-AR" dirty="0"/>
          </a:p>
          <a:p>
            <a:endParaRPr lang="es-AR" dirty="0"/>
          </a:p>
          <a:p>
            <a:endParaRPr lang="es-AR" dirty="0"/>
          </a:p>
        </p:txBody>
      </p:sp>
      <p:sp>
        <p:nvSpPr>
          <p:cNvPr id="4" name="Marcador de número de diapositiva 3">
            <a:extLst>
              <a:ext uri="{FF2B5EF4-FFF2-40B4-BE49-F238E27FC236}">
                <a16:creationId xmlns:a16="http://schemas.microsoft.com/office/drawing/2014/main" id="{B87F9708-532B-974E-9416-5E41FECB6A2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124950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
        <p:nvSpPr>
          <p:cNvPr id="6" name="Rectangle 2"/>
          <p:cNvSpPr txBox="1">
            <a:spLocks noChangeArrowheads="1"/>
          </p:cNvSpPr>
          <p:nvPr/>
        </p:nvSpPr>
        <p:spPr>
          <a:xfrm>
            <a:off x="2838450" y="795338"/>
            <a:ext cx="2514600" cy="579437"/>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_tradnl" altLang="es-AR" sz="3200" b="1" i="0" u="none" strike="noStrike" kern="1200" cap="none" spc="0" normalizeH="0" baseline="0" noProof="0" dirty="0">
                <a:ln>
                  <a:noFill/>
                </a:ln>
                <a:solidFill>
                  <a:srgbClr val="FFB163"/>
                </a:solidFill>
                <a:effectLst>
                  <a:outerShdw blurRad="38100" dist="38100" dir="2700000" algn="tl">
                    <a:srgbClr val="000000"/>
                  </a:outerShdw>
                </a:effectLst>
                <a:uLnTx/>
                <a:uFillTx/>
                <a:latin typeface="Arial Black" panose="020B0A04020102020204" pitchFamily="34" charset="0"/>
                <a:ea typeface="Verdana" panose="020B0604030504040204" pitchFamily="34" charset="0"/>
              </a:rPr>
              <a:t>Incorrecto</a:t>
            </a:r>
          </a:p>
        </p:txBody>
      </p:sp>
      <p:sp>
        <p:nvSpPr>
          <p:cNvPr id="7" name="Rectangle 4"/>
          <p:cNvSpPr>
            <a:spLocks noChangeArrowheads="1"/>
          </p:cNvSpPr>
          <p:nvPr/>
        </p:nvSpPr>
        <p:spPr bwMode="auto">
          <a:xfrm>
            <a:off x="7334250" y="795337"/>
            <a:ext cx="21288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defRPr sz="2400">
                <a:solidFill>
                  <a:schemeClr val="tx1"/>
                </a:solidFill>
                <a:latin typeface="Times New Roman" panose="02020603050405020304" pitchFamily="18" charset="0"/>
              </a:defRPr>
            </a:lvl1pPr>
            <a:lvl2pPr algn="l">
              <a:defRPr sz="2400">
                <a:solidFill>
                  <a:schemeClr val="tx1"/>
                </a:solidFill>
                <a:latin typeface="Times New Roman" panose="02020603050405020304" pitchFamily="18" charset="0"/>
              </a:defRPr>
            </a:lvl2pPr>
            <a:lvl3pPr algn="l">
              <a:defRPr sz="2400">
                <a:solidFill>
                  <a:schemeClr val="tx1"/>
                </a:solidFill>
                <a:latin typeface="Times New Roman" panose="02020603050405020304" pitchFamily="18" charset="0"/>
              </a:defRPr>
            </a:lvl3pPr>
            <a:lvl4pPr algn="l">
              <a:defRPr sz="2400">
                <a:solidFill>
                  <a:schemeClr val="tx1"/>
                </a:solidFill>
                <a:latin typeface="Times New Roman" panose="02020603050405020304" pitchFamily="18" charset="0"/>
              </a:defRPr>
            </a:lvl4pPr>
            <a:lvl5pPr algn="l">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s-AR" sz="3200" b="0" i="0" u="none" strike="noStrike" kern="1200" cap="none" spc="0" normalizeH="0" baseline="0" noProof="0" dirty="0">
                <a:ln>
                  <a:noFill/>
                </a:ln>
                <a:solidFill>
                  <a:srgbClr val="FFB163"/>
                </a:solidFill>
                <a:effectLst>
                  <a:outerShdw blurRad="38100" dist="38100" dir="2700000" algn="tl">
                    <a:srgbClr val="000000"/>
                  </a:outerShdw>
                </a:effectLst>
                <a:uLnTx/>
                <a:uFillTx/>
                <a:latin typeface="Arial Black" panose="020B0A04020102020204" pitchFamily="34" charset="0"/>
                <a:ea typeface="+mn-ea"/>
                <a:cs typeface="+mn-cs"/>
              </a:rPr>
              <a:t>Correcto</a:t>
            </a:r>
          </a:p>
        </p:txBody>
      </p:sp>
      <p:graphicFrame>
        <p:nvGraphicFramePr>
          <p:cNvPr id="8" name="Object 10"/>
          <p:cNvGraphicFramePr>
            <a:graphicFrameLocks noChangeAspect="1"/>
          </p:cNvGraphicFramePr>
          <p:nvPr/>
        </p:nvGraphicFramePr>
        <p:xfrm>
          <a:off x="1866900" y="1706563"/>
          <a:ext cx="8382000" cy="3878262"/>
        </p:xfrm>
        <a:graphic>
          <a:graphicData uri="http://schemas.openxmlformats.org/presentationml/2006/ole">
            <mc:AlternateContent xmlns:mc="http://schemas.openxmlformats.org/markup-compatibility/2006">
              <mc:Choice xmlns:v="urn:schemas-microsoft-com:vml" Requires="v">
                <p:oleObj spid="_x0000_s62465" name="Imagen de mapa de bits" r:id="rId3" imgW="4828571" imgH="2095793" progId="Paint.Picture">
                  <p:embed/>
                </p:oleObj>
              </mc:Choice>
              <mc:Fallback>
                <p:oleObj name="Imagen de mapa de bits" r:id="rId3" imgW="4828571" imgH="2095793" progId="Paint.Picture">
                  <p:embed/>
                  <p:pic>
                    <p:nvPicPr>
                      <p:cNvPr id="8"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6900" y="1706563"/>
                        <a:ext cx="8382000" cy="3878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Botón de acción: Hacia atrás o Anterior 8">
            <a:hlinkClick r:id="rId5" action="ppaction://hlinksldjump" highlightClick="1"/>
          </p:cNvPr>
          <p:cNvSpPr/>
          <p:nvPr/>
        </p:nvSpPr>
        <p:spPr>
          <a:xfrm>
            <a:off x="10858500" y="5819775"/>
            <a:ext cx="352425" cy="27622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88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2DD5B5-C0FD-2044-B554-3B0DA78E504A}"/>
              </a:ext>
            </a:extLst>
          </p:cNvPr>
          <p:cNvSpPr>
            <a:spLocks noGrp="1"/>
          </p:cNvSpPr>
          <p:nvPr>
            <p:ph type="title"/>
          </p:nvPr>
        </p:nvSpPr>
        <p:spPr/>
        <p:txBody>
          <a:bodyPr/>
          <a:lstStyle/>
          <a:p>
            <a:r>
              <a:rPr lang="es-AR" dirty="0"/>
              <a:t>Numeración de los segmentos</a:t>
            </a:r>
          </a:p>
        </p:txBody>
      </p:sp>
      <p:sp>
        <p:nvSpPr>
          <p:cNvPr id="3" name="Marcador de contenido 2">
            <a:extLst>
              <a:ext uri="{FF2B5EF4-FFF2-40B4-BE49-F238E27FC236}">
                <a16:creationId xmlns:a16="http://schemas.microsoft.com/office/drawing/2014/main" id="{8DD9105B-1DA6-0746-A763-4062ACC71E76}"/>
              </a:ext>
            </a:extLst>
          </p:cNvPr>
          <p:cNvSpPr>
            <a:spLocks noGrp="1"/>
          </p:cNvSpPr>
          <p:nvPr>
            <p:ph idx="1"/>
          </p:nvPr>
        </p:nvSpPr>
        <p:spPr>
          <a:xfrm>
            <a:off x="838200" y="1616076"/>
            <a:ext cx="10515600" cy="985308"/>
          </a:xfrm>
        </p:spPr>
        <p:txBody>
          <a:bodyPr>
            <a:normAutofit fontScale="92500" lnSpcReduction="10000"/>
          </a:bodyPr>
          <a:lstStyle/>
          <a:p>
            <a:r>
              <a:rPr lang="es-AR" dirty="0"/>
              <a:t>Cada segmento del radio urbano se debe identificar con un número de dos dígitos. Esta numeración es correlativa, </a:t>
            </a:r>
            <a:r>
              <a:rPr lang="es-AR" b="1" dirty="0"/>
              <a:t>de 01 en más, dentro del radio</a:t>
            </a:r>
            <a:r>
              <a:rPr lang="es-AR" dirty="0"/>
              <a:t>.</a:t>
            </a:r>
          </a:p>
        </p:txBody>
      </p:sp>
      <p:sp>
        <p:nvSpPr>
          <p:cNvPr id="4" name="Marcador de número de diapositiva 3">
            <a:extLst>
              <a:ext uri="{FF2B5EF4-FFF2-40B4-BE49-F238E27FC236}">
                <a16:creationId xmlns:a16="http://schemas.microsoft.com/office/drawing/2014/main" id="{B87F9708-532B-974E-9416-5E41FECB6A2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
        <p:nvSpPr>
          <p:cNvPr id="6" name="Marcador de contenido 2">
            <a:extLst>
              <a:ext uri="{FF2B5EF4-FFF2-40B4-BE49-F238E27FC236}">
                <a16:creationId xmlns:a16="http://schemas.microsoft.com/office/drawing/2014/main" id="{8DD9105B-1DA6-0746-A763-4062ACC71E76}"/>
              </a:ext>
            </a:extLst>
          </p:cNvPr>
          <p:cNvSpPr txBox="1">
            <a:spLocks/>
          </p:cNvSpPr>
          <p:nvPr/>
        </p:nvSpPr>
        <p:spPr>
          <a:xfrm>
            <a:off x="800100" y="2937933"/>
            <a:ext cx="10515600" cy="985308"/>
          </a:xfrm>
          <a:prstGeom prst="rect">
            <a:avLst/>
          </a:prstGeom>
        </p:spPr>
        <p:txBody>
          <a:bodyPr vert="horz" lIns="91440" tIns="45720" rIns="91440" bIns="45720" rtlCol="0">
            <a:normAutofit fontScale="92500" lnSpcReduction="10000"/>
          </a:bodyPr>
          <a:lstStyle>
            <a:lvl1pPr marL="457200" indent="-457200" algn="l" defTabSz="914400" rtl="0" eaLnBrk="1" latinLnBrk="0" hangingPunct="1">
              <a:lnSpc>
                <a:spcPct val="90000"/>
              </a:lnSpc>
              <a:spcBef>
                <a:spcPts val="1000"/>
              </a:spcBef>
              <a:buFontTx/>
              <a:buBlip>
                <a:blip r:embed="rId2"/>
              </a:buBlip>
              <a:defRPr sz="2600" kern="1200">
                <a:solidFill>
                  <a:srgbClr val="3D6FA4"/>
                </a:solidFill>
                <a:latin typeface="Verdana" panose="020B0604030504040204" pitchFamily="34" charset="0"/>
                <a:ea typeface="Verdana" panose="020B0604030504040204" pitchFamily="34" charset="0"/>
                <a:cs typeface="Verdana" panose="020B0604030504040204" pitchFamily="34" charset="0"/>
              </a:defRPr>
            </a:lvl1pPr>
            <a:lvl2pPr marL="800100" marR="0" indent="-342900" algn="l" defTabSz="914400" rtl="0" eaLnBrk="1" fontAlgn="auto" latinLnBrk="0" hangingPunct="1">
              <a:lnSpc>
                <a:spcPct val="90000"/>
              </a:lnSpc>
              <a:spcBef>
                <a:spcPts val="500"/>
              </a:spcBef>
              <a:spcAft>
                <a:spcPts val="0"/>
              </a:spcAft>
              <a:buClrTx/>
              <a:buSzTx/>
              <a:buFontTx/>
              <a:buBlip>
                <a:blip r:embed="rId2"/>
              </a:buBlip>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marR="0" indent="-228600" algn="l" defTabSz="914400" rtl="0" eaLnBrk="1" fontAlgn="auto" latinLnBrk="0" hangingPunct="1">
              <a:lnSpc>
                <a:spcPct val="90000"/>
              </a:lnSpc>
              <a:spcBef>
                <a:spcPts val="500"/>
              </a:spcBef>
              <a:spcAft>
                <a:spcPts val="0"/>
              </a:spcAft>
              <a:buClrTx/>
              <a:buSzTx/>
              <a:buFontTx/>
              <a:buBlip>
                <a:blip r:embed="rId2"/>
              </a:buBlip>
              <a:tabLst/>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marR="0" indent="-228600" algn="l" defTabSz="914400" rtl="0" eaLnBrk="1" fontAlgn="auto" latinLnBrk="0" hangingPunct="1">
              <a:lnSpc>
                <a:spcPct val="90000"/>
              </a:lnSpc>
              <a:spcBef>
                <a:spcPts val="500"/>
              </a:spcBef>
              <a:spcAft>
                <a:spcPts val="0"/>
              </a:spcAft>
              <a:buClrTx/>
              <a:buSzTx/>
              <a:buFontTx/>
              <a:buBlip>
                <a:blip r:embed="rId2"/>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marR="0" indent="-228600" algn="l" defTabSz="914400" rtl="0" eaLnBrk="1" fontAlgn="auto" latinLnBrk="0" hangingPunct="1">
              <a:lnSpc>
                <a:spcPct val="90000"/>
              </a:lnSpc>
              <a:spcBef>
                <a:spcPts val="500"/>
              </a:spcBef>
              <a:spcAft>
                <a:spcPts val="0"/>
              </a:spcAft>
              <a:buClrTx/>
              <a:buSzTx/>
              <a:buFontTx/>
              <a:buBlip>
                <a:blip r:embed="rId2"/>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90000"/>
              </a:lnSpc>
              <a:spcBef>
                <a:spcPts val="1000"/>
              </a:spcBef>
              <a:spcAft>
                <a:spcPts val="0"/>
              </a:spcAft>
              <a:buClrTx/>
              <a:buSzTx/>
              <a:buFontTx/>
              <a:buBlip>
                <a:blip r:embed="rId2"/>
              </a:buBlip>
              <a:tabLst/>
              <a:defRPr/>
            </a:pPr>
            <a:r>
              <a:rPr kumimoji="0" lang="es-AR" sz="2600" b="1"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En el área urbana del radio mixto</a:t>
            </a:r>
            <a:r>
              <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 los segmentos se numeran del </a:t>
            </a:r>
            <a:r>
              <a:rPr kumimoji="0" lang="es-AR" sz="2600" b="1"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80 al 89</a:t>
            </a:r>
            <a:r>
              <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 siguiendo por 70 hasta 79 y continuando por 91 a 99 de ser necesario.</a:t>
            </a:r>
          </a:p>
          <a:p>
            <a:pPr marL="457200" marR="0" lvl="0" indent="-457200" algn="l" defTabSz="914400" rtl="0" eaLnBrk="1" fontAlgn="auto" latinLnBrk="0" hangingPunct="1">
              <a:lnSpc>
                <a:spcPct val="90000"/>
              </a:lnSpc>
              <a:spcBef>
                <a:spcPts val="1000"/>
              </a:spcBef>
              <a:spcAft>
                <a:spcPts val="0"/>
              </a:spcAft>
              <a:buClrTx/>
              <a:buSzTx/>
              <a:buFontTx/>
              <a:buBlip>
                <a:blip r:embed="rId2"/>
              </a:buBlip>
              <a:tabLst/>
              <a:defRPr/>
            </a:pPr>
            <a:endPar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endParaRPr>
          </a:p>
        </p:txBody>
      </p:sp>
      <p:sp>
        <p:nvSpPr>
          <p:cNvPr id="8" name="Marcador de contenido 2">
            <a:extLst>
              <a:ext uri="{FF2B5EF4-FFF2-40B4-BE49-F238E27FC236}">
                <a16:creationId xmlns:a16="http://schemas.microsoft.com/office/drawing/2014/main" id="{8DD9105B-1DA6-0746-A763-4062ACC71E76}"/>
              </a:ext>
            </a:extLst>
          </p:cNvPr>
          <p:cNvSpPr txBox="1">
            <a:spLocks/>
          </p:cNvSpPr>
          <p:nvPr/>
        </p:nvSpPr>
        <p:spPr>
          <a:xfrm>
            <a:off x="800100" y="4461933"/>
            <a:ext cx="10515600" cy="985308"/>
          </a:xfrm>
          <a:prstGeom prst="rect">
            <a:avLst/>
          </a:prstGeom>
        </p:spPr>
        <p:txBody>
          <a:bodyPr vert="horz" lIns="91440" tIns="45720" rIns="91440" bIns="45720" rtlCol="0">
            <a:normAutofit fontScale="92500" lnSpcReduction="10000"/>
          </a:bodyPr>
          <a:lstStyle>
            <a:lvl1pPr marL="457200" indent="-457200" algn="l" defTabSz="914400" rtl="0" eaLnBrk="1" latinLnBrk="0" hangingPunct="1">
              <a:lnSpc>
                <a:spcPct val="90000"/>
              </a:lnSpc>
              <a:spcBef>
                <a:spcPts val="1000"/>
              </a:spcBef>
              <a:buFontTx/>
              <a:buBlip>
                <a:blip r:embed="rId2"/>
              </a:buBlip>
              <a:defRPr sz="2600" kern="1200">
                <a:solidFill>
                  <a:srgbClr val="3D6FA4"/>
                </a:solidFill>
                <a:latin typeface="Verdana" panose="020B0604030504040204" pitchFamily="34" charset="0"/>
                <a:ea typeface="Verdana" panose="020B0604030504040204" pitchFamily="34" charset="0"/>
                <a:cs typeface="Verdana" panose="020B0604030504040204" pitchFamily="34" charset="0"/>
              </a:defRPr>
            </a:lvl1pPr>
            <a:lvl2pPr marL="800100" marR="0" indent="-342900" algn="l" defTabSz="914400" rtl="0" eaLnBrk="1" fontAlgn="auto" latinLnBrk="0" hangingPunct="1">
              <a:lnSpc>
                <a:spcPct val="90000"/>
              </a:lnSpc>
              <a:spcBef>
                <a:spcPts val="500"/>
              </a:spcBef>
              <a:spcAft>
                <a:spcPts val="0"/>
              </a:spcAft>
              <a:buClrTx/>
              <a:buSzTx/>
              <a:buFontTx/>
              <a:buBlip>
                <a:blip r:embed="rId2"/>
              </a:buBlip>
              <a:tabLst/>
              <a:defRPr sz="22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marR="0" indent="-228600" algn="l" defTabSz="914400" rtl="0" eaLnBrk="1" fontAlgn="auto" latinLnBrk="0" hangingPunct="1">
              <a:lnSpc>
                <a:spcPct val="90000"/>
              </a:lnSpc>
              <a:spcBef>
                <a:spcPts val="500"/>
              </a:spcBef>
              <a:spcAft>
                <a:spcPts val="0"/>
              </a:spcAft>
              <a:buClrTx/>
              <a:buSzTx/>
              <a:buFontTx/>
              <a:buBlip>
                <a:blip r:embed="rId2"/>
              </a:buBlip>
              <a:tabLst/>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marR="0" indent="-228600" algn="l" defTabSz="914400" rtl="0" eaLnBrk="1" fontAlgn="auto" latinLnBrk="0" hangingPunct="1">
              <a:lnSpc>
                <a:spcPct val="90000"/>
              </a:lnSpc>
              <a:spcBef>
                <a:spcPts val="500"/>
              </a:spcBef>
              <a:spcAft>
                <a:spcPts val="0"/>
              </a:spcAft>
              <a:buClrTx/>
              <a:buSzTx/>
              <a:buFontTx/>
              <a:buBlip>
                <a:blip r:embed="rId2"/>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marR="0" indent="-228600" algn="l" defTabSz="914400" rtl="0" eaLnBrk="1" fontAlgn="auto" latinLnBrk="0" hangingPunct="1">
              <a:lnSpc>
                <a:spcPct val="90000"/>
              </a:lnSpc>
              <a:spcBef>
                <a:spcPts val="500"/>
              </a:spcBef>
              <a:spcAft>
                <a:spcPts val="0"/>
              </a:spcAft>
              <a:buClrTx/>
              <a:buSzTx/>
              <a:buFontTx/>
              <a:buBlip>
                <a:blip r:embed="rId2"/>
              </a:buBlip>
              <a:tabLst/>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base" latinLnBrk="0" hangingPunct="1">
              <a:lnSpc>
                <a:spcPct val="90000"/>
              </a:lnSpc>
              <a:spcBef>
                <a:spcPts val="1000"/>
              </a:spcBef>
              <a:spcAft>
                <a:spcPts val="0"/>
              </a:spcAft>
              <a:buClrTx/>
              <a:buSzTx/>
              <a:buFontTx/>
              <a:buBlip>
                <a:blip r:embed="rId2"/>
              </a:buBlip>
              <a:tabLst/>
              <a:defRPr/>
            </a:pPr>
            <a:r>
              <a:rPr kumimoji="0" lang="es-AR" sz="2600" b="1"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El segmento colectivo</a:t>
            </a:r>
            <a:r>
              <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 </a:t>
            </a:r>
            <a:r>
              <a:rPr lang="es-AR" dirty="0"/>
              <a:t>está</a:t>
            </a:r>
            <a:r>
              <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 identificado con el número </a:t>
            </a:r>
            <a:r>
              <a:rPr kumimoji="0" lang="es-AR" sz="2600" b="1"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90 </a:t>
            </a:r>
            <a:r>
              <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rPr>
              <a:t>y dentro del mismo están contenidas todas las viviendas colectivas del radio.</a:t>
            </a:r>
          </a:p>
          <a:p>
            <a:pPr marL="0" marR="0" lvl="0" indent="0" algn="l" defTabSz="914400" rtl="0" eaLnBrk="1" fontAlgn="auto" latinLnBrk="0" hangingPunct="1">
              <a:lnSpc>
                <a:spcPct val="90000"/>
              </a:lnSpc>
              <a:spcBef>
                <a:spcPts val="1000"/>
              </a:spcBef>
              <a:spcAft>
                <a:spcPts val="0"/>
              </a:spcAft>
              <a:buClrTx/>
              <a:buSzTx/>
              <a:buFontTx/>
              <a:buNone/>
              <a:tabLst/>
              <a:defRPr/>
            </a:pPr>
            <a:endParaRPr kumimoji="0" lang="es-AR" sz="2600" b="0" i="0" u="none" strike="noStrike" kern="1200" cap="none" spc="0" normalizeH="0" baseline="0" noProof="0" dirty="0">
              <a:ln>
                <a:noFill/>
              </a:ln>
              <a:solidFill>
                <a:srgbClr val="3D6FA4"/>
              </a:solidFill>
              <a:effectLst/>
              <a:uLnTx/>
              <a:uFillTx/>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495158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 Box 2"/>
          <p:cNvSpPr txBox="1">
            <a:spLocks noChangeArrowheads="1"/>
          </p:cNvSpPr>
          <p:nvPr/>
        </p:nvSpPr>
        <p:spPr bwMode="auto">
          <a:xfrm>
            <a:off x="1846612" y="2018806"/>
            <a:ext cx="8774495" cy="2671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marL="334963" indent="-334963">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1pPr>
            <a:lvl2pPr>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2pPr>
            <a:lvl3pPr>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3pPr>
            <a:lvl4pPr>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4pPr>
            <a:lvl5pPr>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103188" algn="l"/>
                <a:tab pos="552450" algn="l"/>
                <a:tab pos="1001713" algn="l"/>
                <a:tab pos="1450975" algn="l"/>
                <a:tab pos="1900238" algn="l"/>
                <a:tab pos="2349500" algn="l"/>
                <a:tab pos="2798763" algn="l"/>
                <a:tab pos="3248025" algn="l"/>
                <a:tab pos="3697288" algn="l"/>
                <a:tab pos="4146550" algn="l"/>
                <a:tab pos="4595813" algn="l"/>
                <a:tab pos="5045075" algn="l"/>
                <a:tab pos="5494338" algn="l"/>
                <a:tab pos="5943600" algn="l"/>
                <a:tab pos="6392863" algn="l"/>
                <a:tab pos="6842125" algn="l"/>
                <a:tab pos="7291388" algn="l"/>
                <a:tab pos="7740650" algn="l"/>
                <a:tab pos="8189913" algn="l"/>
                <a:tab pos="8639175" algn="l"/>
                <a:tab pos="8983663" algn="l"/>
                <a:tab pos="9432925" algn="l"/>
                <a:tab pos="9882188" algn="l"/>
                <a:tab pos="10331450" algn="l"/>
                <a:tab pos="10780713" algn="l"/>
              </a:tabLst>
              <a:defRPr sz="1000" i="1">
                <a:solidFill>
                  <a:schemeClr val="bg1"/>
                </a:solidFill>
                <a:latin typeface="Arial" panose="020B0604020202020204" pitchFamily="34" charset="0"/>
                <a:cs typeface="Arial" panose="020B0604020202020204" pitchFamily="34" charset="0"/>
              </a:defRPr>
            </a:lvl9pPr>
          </a:lstStyle>
          <a:p>
            <a:pPr marL="0" indent="0">
              <a:spcBef>
                <a:spcPts val="800"/>
              </a:spcBef>
            </a:pPr>
            <a:r>
              <a:rPr lang="es-ES" sz="2800" i="0" dirty="0">
                <a:solidFill>
                  <a:srgbClr val="000000"/>
                </a:solidFill>
              </a:rPr>
              <a:t>Descripción del problema</a:t>
            </a:r>
          </a:p>
          <a:p>
            <a:pPr marL="0" indent="0">
              <a:spcBef>
                <a:spcPts val="800"/>
              </a:spcBef>
            </a:pPr>
            <a:r>
              <a:rPr lang="es-ES" sz="2800" i="0" dirty="0">
                <a:solidFill>
                  <a:srgbClr val="000000"/>
                </a:solidFill>
              </a:rPr>
              <a:t>Armar el recorrido de 650.000 censistas para que visiten todas las viviendas del territorio siguiendo las reglas definidas en el </a:t>
            </a:r>
            <a:r>
              <a:rPr lang="es-ES" sz="2800" b="1" i="0" dirty="0">
                <a:solidFill>
                  <a:srgbClr val="000000"/>
                </a:solidFill>
              </a:rPr>
              <a:t>MANUAL del SEGMENTADOR</a:t>
            </a:r>
            <a:r>
              <a:rPr lang="es-ES" sz="2800" i="0" dirty="0">
                <a:solidFill>
                  <a:srgbClr val="000000"/>
                </a:solidFill>
              </a:rPr>
              <a:t> </a:t>
            </a:r>
          </a:p>
        </p:txBody>
      </p:sp>
      <p:sp>
        <p:nvSpPr>
          <p:cNvPr id="4" name="Título 1">
            <a:extLst>
              <a:ext uri="{FF2B5EF4-FFF2-40B4-BE49-F238E27FC236}">
                <a16:creationId xmlns:a16="http://schemas.microsoft.com/office/drawing/2014/main" id="{CACBECA0-8429-DBBD-8DCB-906E0E29A99C}"/>
              </a:ext>
            </a:extLst>
          </p:cNvPr>
          <p:cNvSpPr txBox="1">
            <a:spLocks/>
          </p:cNvSpPr>
          <p:nvPr/>
        </p:nvSpPr>
        <p:spPr>
          <a:xfrm>
            <a:off x="1727548" y="1016479"/>
            <a:ext cx="7942545" cy="912530"/>
          </a:xfrm>
          <a:prstGeom prst="rect">
            <a:avLst/>
          </a:prstGeom>
        </p:spPr>
        <p:txBody>
          <a:bodyPr/>
          <a:lstStyle>
            <a:lvl1pPr algn="l" defTabSz="914400" rtl="0" eaLnBrk="1" latinLnBrk="0" hangingPunct="1">
              <a:lnSpc>
                <a:spcPct val="90000"/>
              </a:lnSpc>
              <a:spcBef>
                <a:spcPct val="0"/>
              </a:spcBef>
              <a:buNone/>
              <a:defRPr sz="3600" b="1" kern="1200">
                <a:solidFill>
                  <a:srgbClr val="004E96"/>
                </a:solidFill>
                <a:latin typeface="Verdana" panose="020B0604030504040204" pitchFamily="34" charset="0"/>
                <a:ea typeface="Verdana" panose="020B0604030504040204" pitchFamily="34" charset="0"/>
                <a:cs typeface="Verdana" panose="020B0604030504040204" pitchFamily="34" charset="0"/>
              </a:defRPr>
            </a:lvl1pPr>
          </a:lstStyle>
          <a:p>
            <a:r>
              <a:rPr lang="es-AR" dirty="0"/>
              <a:t>Segmentación automática</a:t>
            </a:r>
          </a:p>
        </p:txBody>
      </p:sp>
    </p:spTree>
    <p:extLst>
      <p:ext uri="{BB962C8B-B14F-4D97-AF65-F5344CB8AC3E}">
        <p14:creationId xmlns:p14="http://schemas.microsoft.com/office/powerpoint/2010/main" val="74329272"/>
      </p:ext>
    </p:extLst>
  </p:cSld>
  <p:clrMapOvr>
    <a:masterClrMapping/>
  </p:clrMapOvr>
  <p:transition spd="slow"/>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540000" y="540000"/>
            <a:ext cx="11339640" cy="5367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AR" sz="2800" b="0" strike="noStrike" spc="-1" dirty="0">
                <a:solidFill>
                  <a:srgbClr val="000000"/>
                </a:solidFill>
                <a:latin typeface="Arial"/>
              </a:rPr>
              <a:t>El  optimo no es un valor, sino una función</a:t>
            </a:r>
            <a:endParaRPr lang="es-AR" sz="2800" b="0" strike="noStrike" spc="-1" dirty="0">
              <a:latin typeface="Arial"/>
            </a:endParaRPr>
          </a:p>
          <a:p>
            <a:pPr algn="just">
              <a:lnSpc>
                <a:spcPct val="100000"/>
              </a:lnSpc>
            </a:pPr>
            <a:r>
              <a:rPr lang="es-AR" sz="2800" b="0" strike="noStrike" spc="-1" dirty="0">
                <a:solidFill>
                  <a:srgbClr val="000000"/>
                </a:solidFill>
                <a:latin typeface="Arial"/>
              </a:rPr>
              <a:t>Estamos acostumbrados a considerar problemas de optimización, que matemáticamente se formulan</a:t>
            </a:r>
            <a:r>
              <a:rPr lang="es-AR" sz="3600" b="0" strike="noStrike" spc="-1" dirty="0">
                <a:solidFill>
                  <a:srgbClr val="000000"/>
                </a:solidFill>
                <a:latin typeface="Arial"/>
              </a:rPr>
              <a:t> </a:t>
            </a:r>
            <a:r>
              <a:rPr lang="es-AR" sz="2800" b="0" strike="noStrike" spc="-1" dirty="0">
                <a:solidFill>
                  <a:srgbClr val="000000"/>
                </a:solidFill>
                <a:latin typeface="Arial"/>
              </a:rPr>
              <a:t>como:</a:t>
            </a:r>
            <a:endParaRPr lang="es-AR" sz="2800" b="0" strike="noStrike" spc="-1" dirty="0">
              <a:latin typeface="Arial"/>
            </a:endParaRPr>
          </a:p>
          <a:p>
            <a:pPr algn="just">
              <a:lnSpc>
                <a:spcPct val="100000"/>
              </a:lnSpc>
            </a:pPr>
            <a:r>
              <a:rPr lang="es-AR" sz="2800" b="0" strike="noStrike" spc="-1" dirty="0">
                <a:solidFill>
                  <a:srgbClr val="000000"/>
                </a:solidFill>
                <a:latin typeface="Arial"/>
              </a:rPr>
              <a:t> </a:t>
            </a:r>
            <a:endParaRPr lang="es-AR" sz="2800" b="0" strike="noStrike" spc="-1" dirty="0">
              <a:latin typeface="Arial"/>
            </a:endParaRPr>
          </a:p>
          <a:p>
            <a:pPr algn="just">
              <a:lnSpc>
                <a:spcPct val="100000"/>
              </a:lnSpc>
            </a:pPr>
            <a:r>
              <a:rPr lang="es-AR" sz="3600" b="0" strike="noStrike" spc="-1" dirty="0">
                <a:solidFill>
                  <a:srgbClr val="000000"/>
                </a:solidFill>
                <a:latin typeface="Arial"/>
              </a:rPr>
              <a:t>Min f(x)</a:t>
            </a:r>
            <a:endParaRPr lang="es-AR" sz="3600" b="0" strike="noStrike" spc="-1" dirty="0">
              <a:latin typeface="Arial"/>
            </a:endParaRPr>
          </a:p>
          <a:p>
            <a:pPr algn="just">
              <a:lnSpc>
                <a:spcPct val="100000"/>
              </a:lnSpc>
            </a:pPr>
            <a:r>
              <a:rPr lang="es-AR" sz="3600" b="0" strike="noStrike" spc="-1" dirty="0">
                <a:solidFill>
                  <a:srgbClr val="000000"/>
                </a:solidFill>
                <a:latin typeface="Arial"/>
              </a:rPr>
              <a:t>sujeto a: x Є S</a:t>
            </a:r>
            <a:endParaRPr lang="es-AR" sz="3600" b="0" strike="noStrike" spc="-1" dirty="0">
              <a:latin typeface="Arial"/>
            </a:endParaRPr>
          </a:p>
          <a:p>
            <a:pPr algn="just">
              <a:lnSpc>
                <a:spcPct val="100000"/>
              </a:lnSpc>
            </a:pPr>
            <a:endParaRPr lang="es-AR" sz="3600" b="0" strike="noStrike" spc="-1" dirty="0">
              <a:latin typeface="Arial"/>
            </a:endParaRPr>
          </a:p>
          <a:p>
            <a:pPr algn="just">
              <a:lnSpc>
                <a:spcPct val="100000"/>
              </a:lnSpc>
            </a:pPr>
            <a:r>
              <a:rPr lang="es-AR" sz="2800" b="0" strike="noStrike" spc="-1" dirty="0">
                <a:solidFill>
                  <a:srgbClr val="000000"/>
                </a:solidFill>
                <a:latin typeface="Arial"/>
              </a:rPr>
              <a:t>Donde S es el conjunto de los valores entre los que podemos buscar la solución, lo que se llama conjunto de Factible, Desde el punto de vista matemático no existe ninguna diferencia entre que el problema sea de maximizar o de minimizar, pues el cambio se puede hacer </a:t>
            </a:r>
            <a:endParaRPr lang="es-AR" sz="2800" b="0" strike="noStrike" spc="-1" dirty="0">
              <a:latin typeface="Arial"/>
            </a:endParaRPr>
          </a:p>
          <a:p>
            <a:pPr>
              <a:lnSpc>
                <a:spcPct val="100000"/>
              </a:lnSpc>
            </a:pPr>
            <a:endParaRPr lang="es-AR" sz="2800" b="0" strike="noStrike" spc="-1" dirty="0">
              <a:latin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Imagen 7"/>
          <p:cNvPicPr/>
          <p:nvPr/>
        </p:nvPicPr>
        <p:blipFill>
          <a:blip r:embed="rId2"/>
          <a:stretch/>
        </p:blipFill>
        <p:spPr>
          <a:xfrm rot="20772000">
            <a:off x="591840" y="1046880"/>
            <a:ext cx="3492720" cy="1333440"/>
          </a:xfrm>
          <a:prstGeom prst="rect">
            <a:avLst/>
          </a:prstGeom>
          <a:ln w="0">
            <a:solidFill>
              <a:schemeClr val="tx1"/>
            </a:solidFill>
          </a:ln>
        </p:spPr>
      </p:pic>
      <p:pic>
        <p:nvPicPr>
          <p:cNvPr id="145" name="Imagen 3"/>
          <p:cNvPicPr/>
          <p:nvPr/>
        </p:nvPicPr>
        <p:blipFill>
          <a:blip r:embed="rId3"/>
          <a:stretch/>
        </p:blipFill>
        <p:spPr>
          <a:xfrm>
            <a:off x="2769480" y="1966320"/>
            <a:ext cx="581760" cy="581760"/>
          </a:xfrm>
          <a:prstGeom prst="rect">
            <a:avLst/>
          </a:prstGeom>
          <a:ln w="0">
            <a:noFill/>
          </a:ln>
        </p:spPr>
      </p:pic>
      <p:pic>
        <p:nvPicPr>
          <p:cNvPr id="146" name="Picture 1"/>
          <p:cNvPicPr/>
          <p:nvPr/>
        </p:nvPicPr>
        <p:blipFill>
          <a:blip r:embed="rId4"/>
          <a:srcRect t="14691"/>
          <a:stretch/>
        </p:blipFill>
        <p:spPr>
          <a:xfrm>
            <a:off x="1075680" y="2558520"/>
            <a:ext cx="1928160" cy="3226680"/>
          </a:xfrm>
          <a:prstGeom prst="rect">
            <a:avLst/>
          </a:prstGeom>
          <a:ln w="0">
            <a:noFill/>
          </a:ln>
        </p:spPr>
      </p:pic>
      <p:sp>
        <p:nvSpPr>
          <p:cNvPr id="147" name="CustomShape 1"/>
          <p:cNvSpPr/>
          <p:nvPr/>
        </p:nvSpPr>
        <p:spPr>
          <a:xfrm>
            <a:off x="362160" y="315720"/>
            <a:ext cx="11260440" cy="5969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s-ES" sz="2400" b="0" strike="noStrike" spc="-1">
                <a:solidFill>
                  <a:srgbClr val="000000"/>
                </a:solidFill>
                <a:latin typeface="Calibri"/>
              </a:rPr>
              <a:t>Algoritmo </a:t>
            </a:r>
            <a:endParaRPr lang="es-AR" sz="2400" b="0" strike="noStrike" spc="-1">
              <a:latin typeface="Arial"/>
            </a:endParaRPr>
          </a:p>
        </p:txBody>
      </p:sp>
      <p:sp>
        <p:nvSpPr>
          <p:cNvPr id="148" name="CustomShape 2"/>
          <p:cNvSpPr/>
          <p:nvPr/>
        </p:nvSpPr>
        <p:spPr>
          <a:xfrm rot="18975000">
            <a:off x="2083680" y="1708200"/>
            <a:ext cx="17564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000000"/>
                </a:solidFill>
                <a:latin typeface="Calibri"/>
                <a:ea typeface="DejaVu Sans"/>
              </a:rPr>
              <a:t>Hombro derecho</a:t>
            </a:r>
            <a:endParaRPr lang="es-AR" sz="1800" b="0" strike="noStrike" spc="-1">
              <a:latin typeface="Arial"/>
            </a:endParaRPr>
          </a:p>
        </p:txBody>
      </p:sp>
      <p:sp>
        <p:nvSpPr>
          <p:cNvPr id="149" name="CustomShape 3"/>
          <p:cNvSpPr/>
          <p:nvPr/>
        </p:nvSpPr>
        <p:spPr>
          <a:xfrm>
            <a:off x="3980160" y="322560"/>
            <a:ext cx="8225640" cy="1139040"/>
          </a:xfrm>
          <a:prstGeom prst="rect">
            <a:avLst/>
          </a:prstGeom>
          <a:noFill/>
          <a:ln w="0">
            <a:noFill/>
          </a:ln>
        </p:spPr>
        <p:style>
          <a:lnRef idx="0">
            <a:scrgbClr r="0" g="0" b="0"/>
          </a:lnRef>
          <a:fillRef idx="0">
            <a:scrgbClr r="0" g="0" b="0"/>
          </a:fillRef>
          <a:effectRef idx="0">
            <a:scrgbClr r="0" g="0" b="0"/>
          </a:effectRef>
          <a:fontRef idx="minor"/>
        </p:style>
        <p:txBody>
          <a:bodyPr lIns="90000" tIns="46800" rIns="90000" bIns="46800" anchor="ctr">
            <a:noAutofit/>
          </a:bodyPr>
          <a:lstStyle/>
          <a:p>
            <a:pPr algn="ct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3600" b="1" strike="noStrike" spc="-1" dirty="0">
                <a:solidFill>
                  <a:schemeClr val="accent1"/>
                </a:solidFill>
                <a:latin typeface="Verdana" panose="020B0604030504040204" pitchFamily="34" charset="0"/>
                <a:ea typeface="Verdana" panose="020B0604030504040204" pitchFamily="34" charset="0"/>
              </a:rPr>
              <a:t>Optimización Discreta</a:t>
            </a:r>
          </a:p>
        </p:txBody>
      </p:sp>
      <p:sp>
        <p:nvSpPr>
          <p:cNvPr id="150" name="CustomShape 4"/>
          <p:cNvSpPr/>
          <p:nvPr/>
        </p:nvSpPr>
        <p:spPr>
          <a:xfrm>
            <a:off x="4316760" y="1445400"/>
            <a:ext cx="7653960" cy="45712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marL="339840" indent="-3391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 Función objetivo con costo que incluye penalidad </a:t>
            </a:r>
            <a:endParaRPr lang="es-AR" sz="2000" b="0" strike="noStrike" spc="-1">
              <a:latin typeface="Arial"/>
            </a:endParaRPr>
          </a:p>
          <a:p>
            <a:pPr marL="1081080" lvl="1" indent="-6217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cantidad de viviendas por segmento</a:t>
            </a:r>
            <a:endParaRPr lang="es-AR" sz="2000" b="0" strike="noStrike" spc="-1">
              <a:latin typeface="Arial"/>
            </a:endParaRPr>
          </a:p>
          <a:p>
            <a:pPr marL="1081080" lvl="1" indent="-6217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cantidad de manzanas por segmento</a:t>
            </a:r>
            <a:endParaRPr lang="es-AR" sz="2000" b="0" strike="noStrike" spc="-1">
              <a:latin typeface="Arial"/>
            </a:endParaRPr>
          </a:p>
          <a:p>
            <a:pPr marL="1081080" lvl="1" indent="-6217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cantidad de segmentos</a:t>
            </a:r>
            <a:endParaRPr lang="es-AR" sz="2000" b="0" strike="noStrike" spc="-1">
              <a:latin typeface="Arial"/>
            </a:endParaRPr>
          </a:p>
          <a:p>
            <a:pPr marL="1081080" lvl="1" indent="-6217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cantidad de lados delimitando segmentos</a:t>
            </a:r>
            <a:endParaRPr lang="es-AR" sz="2000" b="0" strike="noStrike" spc="-1">
              <a:latin typeface="Arial"/>
            </a:endParaRPr>
          </a:p>
          <a:p>
            <a:pPr marL="339840" indent="-3391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 Espacio factible definido por vecindario de </a:t>
            </a:r>
            <a:r>
              <a:rPr lang="es-AR" sz="2000" b="0" strike="noStrike" spc="-1">
                <a:solidFill>
                  <a:srgbClr val="009900"/>
                </a:solidFill>
                <a:latin typeface="Arial"/>
                <a:ea typeface="DejaVu Sans"/>
              </a:rPr>
              <a:t>segmentación</a:t>
            </a:r>
            <a:endParaRPr lang="es-AR" sz="2000" b="0" strike="noStrike" spc="-1">
              <a:latin typeface="Arial"/>
            </a:endParaRPr>
          </a:p>
          <a:p>
            <a:pPr marL="1081080" lvl="1" indent="-621720">
              <a:lnSpc>
                <a:spcPct val="100000"/>
              </a:lnSpc>
              <a:spcBef>
                <a:spcPts val="799"/>
              </a:spcBef>
              <a:buClr>
                <a:srgbClr val="000000"/>
              </a:buClr>
              <a:buSzPct val="45000"/>
              <a:buFont typeface="Wingdings" charset="2"/>
              <a:buChar char=""/>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Vecinos se calculan con operaciones elementales</a:t>
            </a:r>
            <a:endParaRPr lang="es-AR" sz="2000" b="0" strike="noStrike" spc="-1">
              <a:latin typeface="Arial"/>
            </a:endParaRPr>
          </a:p>
          <a:p>
            <a:pPr marL="1482840" lvl="2" indent="-567720">
              <a:lnSpc>
                <a:spcPct val="100000"/>
              </a:lnSpc>
              <a:spcBef>
                <a:spcPts val="799"/>
              </a:spcBef>
              <a:buClr>
                <a:srgbClr val="000000"/>
              </a:buClr>
              <a:buFont typeface="Arial"/>
              <a:buAutoNum type="arabicPeriod"/>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extraer componente (manzana o lado) de segmento</a:t>
            </a:r>
            <a:endParaRPr lang="es-AR" sz="2000" b="0" strike="noStrike" spc="-1">
              <a:latin typeface="Arial"/>
            </a:endParaRPr>
          </a:p>
          <a:p>
            <a:pPr marL="1482840" lvl="2" indent="-567720">
              <a:lnSpc>
                <a:spcPct val="100000"/>
              </a:lnSpc>
              <a:spcBef>
                <a:spcPts val="799"/>
              </a:spcBef>
              <a:buClr>
                <a:srgbClr val="000000"/>
              </a:buClr>
              <a:buFont typeface="Arial"/>
              <a:buAutoNum type="arabicPeriod"/>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transferir componente de un segmento a otro</a:t>
            </a:r>
            <a:endParaRPr lang="es-AR" sz="2000" b="0" strike="noStrike" spc="-1">
              <a:latin typeface="Arial"/>
            </a:endParaRPr>
          </a:p>
          <a:p>
            <a:pPr marL="1482840" lvl="2" indent="-567720">
              <a:lnSpc>
                <a:spcPct val="100000"/>
              </a:lnSpc>
              <a:spcBef>
                <a:spcPts val="799"/>
              </a:spcBef>
              <a:buClr>
                <a:srgbClr val="000000"/>
              </a:buClr>
              <a:buFont typeface="Arial"/>
              <a:buAutoNum type="arabicPeriod"/>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fusionar 2 segmentos</a:t>
            </a:r>
            <a:endParaRPr lang="es-AR" sz="2000" b="0" strike="noStrike" spc="-1">
              <a:latin typeface="Arial"/>
            </a:endParaRPr>
          </a:p>
        </p:txBody>
      </p:sp>
      <p:sp>
        <p:nvSpPr>
          <p:cNvPr id="151" name="CustomShape 5"/>
          <p:cNvSpPr/>
          <p:nvPr/>
        </p:nvSpPr>
        <p:spPr>
          <a:xfrm>
            <a:off x="1122480" y="5780160"/>
            <a:ext cx="2023560" cy="699480"/>
          </a:xfrm>
          <a:prstGeom prst="rect">
            <a:avLst/>
          </a:prstGeom>
          <a:noFill/>
          <a:ln w="9360">
            <a:solidFill>
              <a:srgbClr val="3465A4"/>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Min f(x)</a:t>
            </a:r>
            <a:endParaRPr lang="es-AR" sz="2000" b="0" strike="noStrike" spc="-1">
              <a:latin typeface="Arial"/>
            </a:endParaRPr>
          </a:p>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sujeto a: x Є S</a:t>
            </a:r>
            <a:endParaRPr lang="es-AR" sz="2000" b="0" strike="noStrike" spc="-1">
              <a:latin typeface="Arial"/>
            </a:endParaRPr>
          </a:p>
        </p:txBody>
      </p:sp>
      <p:pic>
        <p:nvPicPr>
          <p:cNvPr id="152" name="Imagen 1"/>
          <p:cNvPicPr/>
          <p:nvPr/>
        </p:nvPicPr>
        <p:blipFill>
          <a:blip r:embed="rId5"/>
          <a:stretch/>
        </p:blipFill>
        <p:spPr>
          <a:xfrm>
            <a:off x="1563120" y="906120"/>
            <a:ext cx="1020240" cy="1020240"/>
          </a:xfrm>
          <a:prstGeom prst="rect">
            <a:avLst/>
          </a:prstGeom>
          <a:ln w="0">
            <a:solidFill>
              <a:schemeClr val="tx1"/>
            </a:solidFill>
          </a:ln>
        </p:spPr>
      </p:pic>
      <p:sp>
        <p:nvSpPr>
          <p:cNvPr id="153" name="CustomShape 6"/>
          <p:cNvSpPr/>
          <p:nvPr/>
        </p:nvSpPr>
        <p:spPr>
          <a:xfrm rot="3229200">
            <a:off x="935640" y="1937520"/>
            <a:ext cx="1299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s-ES" sz="1800" b="0" strike="noStrike" spc="-1">
                <a:solidFill>
                  <a:srgbClr val="000000"/>
                </a:solidFill>
                <a:latin typeface="Calibri"/>
                <a:ea typeface="DejaVu Sans"/>
              </a:rPr>
              <a:t>adyacencias</a:t>
            </a:r>
            <a:endParaRPr lang="es-AR" sz="1800" b="0" strike="noStrike" spc="-1">
              <a:latin typeface="Arial"/>
            </a:endParaRPr>
          </a:p>
        </p:txBody>
      </p:sp>
      <p:pic>
        <p:nvPicPr>
          <p:cNvPr id="154" name="Imagen 22"/>
          <p:cNvPicPr/>
          <p:nvPr/>
        </p:nvPicPr>
        <p:blipFill>
          <a:blip r:embed="rId6"/>
          <a:srcRect r="22867" b="22535"/>
          <a:stretch/>
        </p:blipFill>
        <p:spPr>
          <a:xfrm rot="21088200">
            <a:off x="1628280" y="3143520"/>
            <a:ext cx="822240" cy="36216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23C3B8-CF4F-E16B-D965-394B3A1B9DE5}"/>
              </a:ext>
            </a:extLst>
          </p:cNvPr>
          <p:cNvSpPr>
            <a:spLocks noGrp="1"/>
          </p:cNvSpPr>
          <p:nvPr>
            <p:ph type="title"/>
          </p:nvPr>
        </p:nvSpPr>
        <p:spPr/>
        <p:txBody>
          <a:bodyPr/>
          <a:lstStyle/>
          <a:p>
            <a:r>
              <a:rPr lang="es-AR" dirty="0"/>
              <a:t>Bases Antárticas</a:t>
            </a:r>
          </a:p>
        </p:txBody>
      </p:sp>
      <p:sp>
        <p:nvSpPr>
          <p:cNvPr id="4" name="Marcador de número de diapositiva 3">
            <a:extLst>
              <a:ext uri="{FF2B5EF4-FFF2-40B4-BE49-F238E27FC236}">
                <a16:creationId xmlns:a16="http://schemas.microsoft.com/office/drawing/2014/main" id="{1B2BA74D-3B77-3920-E750-F1DFC37BCAD6}"/>
              </a:ext>
            </a:extLst>
          </p:cNvPr>
          <p:cNvSpPr>
            <a:spLocks noGrp="1"/>
          </p:cNvSpPr>
          <p:nvPr>
            <p:ph type="sldNum" sz="quarter" idx="4"/>
          </p:nvPr>
        </p:nvSpPr>
        <p:spPr/>
        <p:txBody>
          <a:bodyPr/>
          <a:lstStyle/>
          <a:p>
            <a:fld id="{D83F8400-501B-1D42-9A69-655D237D4FC6}" type="slidenum">
              <a:rPr lang="es-AR" smtClean="0"/>
              <a:pPr/>
              <a:t>5</a:t>
            </a:fld>
            <a:endParaRPr lang="es-AR" sz="3000" dirty="0"/>
          </a:p>
        </p:txBody>
      </p:sp>
      <p:sp>
        <p:nvSpPr>
          <p:cNvPr id="5" name="Marcador de contenido 4">
            <a:extLst>
              <a:ext uri="{FF2B5EF4-FFF2-40B4-BE49-F238E27FC236}">
                <a16:creationId xmlns:a16="http://schemas.microsoft.com/office/drawing/2014/main" id="{14C0DFB3-F363-A144-98B3-33C8191AE045}"/>
              </a:ext>
            </a:extLst>
          </p:cNvPr>
          <p:cNvSpPr>
            <a:spLocks noGrp="1"/>
          </p:cNvSpPr>
          <p:nvPr>
            <p:ph idx="10"/>
          </p:nvPr>
        </p:nvSpPr>
        <p:spPr>
          <a:xfrm>
            <a:off x="838200" y="1377864"/>
            <a:ext cx="10515600" cy="3933172"/>
          </a:xfrm>
        </p:spPr>
        <p:txBody>
          <a:bodyPr/>
          <a:lstStyle/>
          <a:p>
            <a:r>
              <a:rPr lang="es-ES" sz="2800" dirty="0">
                <a:effectLst/>
                <a:latin typeface="Calibri" panose="020F0502020204030204" pitchFamily="34" charset="0"/>
                <a:ea typeface="Calibri" panose="020F0502020204030204" pitchFamily="34" charset="0"/>
                <a:cs typeface="Times New Roman" panose="02020603050405020304" pitchFamily="18" charset="0"/>
              </a:rPr>
              <a:t>Por primera vez en un censo van a figurar las bases antárticas cada una con un código concatenado de 8 dígitos. Las mismas (son 13) se ubican en el departamento Antártida Argentina de la provincia de Tierra del Fuego. En el Censo de 2010 la Base Orcadas figura en el departamento Islas del Atlántico Sur de la misma provincia. La ley provincial 1186 de 2017 modifica el límite del departamento Antártida Argentina y por lo tanto la Base Orcadas cambia de departamento</a:t>
            </a:r>
            <a:r>
              <a:rPr lang="es-ES" sz="180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18329823"/>
      </p:ext>
    </p:extLst>
  </p:cSld>
  <p:clrMapOvr>
    <a:masterClrMapping/>
  </p:clrMapOvr>
  <mc:AlternateContent xmlns:mc="http://schemas.openxmlformats.org/markup-compatibility/2006" xmlns:p14="http://schemas.microsoft.com/office/powerpoint/2010/main">
    <mc:Choice Requires="p14">
      <p:transition spd="slow" p14:dur="2000" advTm="24691"/>
    </mc:Choice>
    <mc:Fallback xmlns="">
      <p:transition spd="slow" advTm="24691"/>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825840" y="293760"/>
            <a:ext cx="10514880" cy="4350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tabLst>
                <a:tab pos="0" algn="l"/>
              </a:tabLst>
            </a:pPr>
            <a:r>
              <a:rPr lang="es-MX" sz="2800" b="0" strike="noStrike" spc="-1">
                <a:solidFill>
                  <a:srgbClr val="000000"/>
                </a:solidFill>
                <a:latin typeface="Calibri"/>
              </a:rPr>
              <a:t>Base de Datos – Desarrollo WEB</a:t>
            </a:r>
            <a:endParaRPr lang="es-AR" sz="2800" b="0" strike="noStrike" spc="-1">
              <a:latin typeface="Arial"/>
            </a:endParaRPr>
          </a:p>
        </p:txBody>
      </p:sp>
      <p:pic>
        <p:nvPicPr>
          <p:cNvPr id="156" name="Imagen 19"/>
          <p:cNvPicPr/>
          <p:nvPr/>
        </p:nvPicPr>
        <p:blipFill>
          <a:blip r:embed="rId2"/>
          <a:stretch/>
        </p:blipFill>
        <p:spPr>
          <a:xfrm rot="1209000">
            <a:off x="1676160" y="1321200"/>
            <a:ext cx="1317240" cy="1372680"/>
          </a:xfrm>
          <a:prstGeom prst="rect">
            <a:avLst/>
          </a:prstGeom>
          <a:ln w="0">
            <a:noFill/>
          </a:ln>
        </p:spPr>
      </p:pic>
      <p:pic>
        <p:nvPicPr>
          <p:cNvPr id="157" name="Imagen 20"/>
          <p:cNvPicPr/>
          <p:nvPr/>
        </p:nvPicPr>
        <p:blipFill>
          <a:blip r:embed="rId3"/>
          <a:stretch/>
        </p:blipFill>
        <p:spPr>
          <a:xfrm rot="19467000">
            <a:off x="4334040" y="1148040"/>
            <a:ext cx="1971720" cy="1278720"/>
          </a:xfrm>
          <a:prstGeom prst="rect">
            <a:avLst/>
          </a:prstGeom>
          <a:ln w="0">
            <a:noFill/>
          </a:ln>
        </p:spPr>
      </p:pic>
      <p:pic>
        <p:nvPicPr>
          <p:cNvPr id="158" name="Imagen 21"/>
          <p:cNvPicPr/>
          <p:nvPr/>
        </p:nvPicPr>
        <p:blipFill>
          <a:blip r:embed="rId4"/>
          <a:stretch/>
        </p:blipFill>
        <p:spPr>
          <a:xfrm flipH="1">
            <a:off x="502200" y="3608280"/>
            <a:ext cx="780480" cy="794520"/>
          </a:xfrm>
          <a:prstGeom prst="rect">
            <a:avLst/>
          </a:prstGeom>
          <a:ln w="0">
            <a:noFill/>
          </a:ln>
        </p:spPr>
      </p:pic>
      <p:pic>
        <p:nvPicPr>
          <p:cNvPr id="159" name="Imagen 1"/>
          <p:cNvPicPr/>
          <p:nvPr/>
        </p:nvPicPr>
        <p:blipFill>
          <a:blip r:embed="rId5"/>
          <a:stretch/>
        </p:blipFill>
        <p:spPr>
          <a:xfrm>
            <a:off x="7039080" y="593640"/>
            <a:ext cx="3609360" cy="4247280"/>
          </a:xfrm>
          <a:prstGeom prst="rect">
            <a:avLst/>
          </a:prstGeom>
          <a:ln w="0">
            <a:solidFill>
              <a:schemeClr val="tx1"/>
            </a:solidFill>
          </a:ln>
        </p:spPr>
      </p:pic>
      <p:pic>
        <p:nvPicPr>
          <p:cNvPr id="160" name="Imagen 22"/>
          <p:cNvPicPr/>
          <p:nvPr/>
        </p:nvPicPr>
        <p:blipFill>
          <a:blip r:embed="rId6"/>
          <a:stretch/>
        </p:blipFill>
        <p:spPr>
          <a:xfrm>
            <a:off x="1629000" y="2822040"/>
            <a:ext cx="4716720" cy="3903840"/>
          </a:xfrm>
          <a:prstGeom prst="rect">
            <a:avLst/>
          </a:prstGeom>
          <a:ln w="0">
            <a:solidFill>
              <a:schemeClr val="tx1"/>
            </a:solid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n 16" descr="Imagen que contiene Tabla&#10;&#10;Descripción generada automáticamente"/>
          <p:cNvPicPr/>
          <p:nvPr/>
        </p:nvPicPr>
        <p:blipFill>
          <a:blip r:embed="rId2"/>
          <a:stretch/>
        </p:blipFill>
        <p:spPr>
          <a:xfrm>
            <a:off x="3663720" y="2595600"/>
            <a:ext cx="1808640" cy="1333080"/>
          </a:xfrm>
          <a:prstGeom prst="rect">
            <a:avLst/>
          </a:prstGeom>
          <a:ln w="0">
            <a:solidFill>
              <a:schemeClr val="tx1"/>
            </a:solidFill>
          </a:ln>
        </p:spPr>
      </p:pic>
      <p:pic>
        <p:nvPicPr>
          <p:cNvPr id="162" name="Imagen 8" descr="Imagen que contiene Tabla&#10;&#10;Descripción generada automáticamente"/>
          <p:cNvPicPr/>
          <p:nvPr/>
        </p:nvPicPr>
        <p:blipFill>
          <a:blip r:embed="rId3"/>
          <a:srcRect b="5885"/>
          <a:stretch/>
        </p:blipFill>
        <p:spPr>
          <a:xfrm>
            <a:off x="397080" y="2566440"/>
            <a:ext cx="1368000" cy="1966680"/>
          </a:xfrm>
          <a:prstGeom prst="rect">
            <a:avLst/>
          </a:prstGeom>
          <a:ln w="0">
            <a:solidFill>
              <a:schemeClr val="tx1"/>
            </a:solidFill>
          </a:ln>
        </p:spPr>
      </p:pic>
      <p:pic>
        <p:nvPicPr>
          <p:cNvPr id="163" name="Imagen 6" descr="Imagen que contiene Tabla&#10;&#10;Descripción generada automáticamente"/>
          <p:cNvPicPr/>
          <p:nvPr/>
        </p:nvPicPr>
        <p:blipFill>
          <a:blip r:embed="rId4"/>
          <a:srcRect t="8570" b="6691"/>
          <a:stretch/>
        </p:blipFill>
        <p:spPr>
          <a:xfrm>
            <a:off x="857880" y="1312920"/>
            <a:ext cx="1297080" cy="1783800"/>
          </a:xfrm>
          <a:prstGeom prst="rect">
            <a:avLst/>
          </a:prstGeom>
          <a:ln w="0">
            <a:solidFill>
              <a:schemeClr val="tx1"/>
            </a:solidFill>
          </a:ln>
        </p:spPr>
      </p:pic>
      <p:pic>
        <p:nvPicPr>
          <p:cNvPr id="164" name="Imagen 10" descr="Imagen que contiene Interfaz de usuario gráfica&#10;&#10;Descripción generada automáticamente"/>
          <p:cNvPicPr/>
          <p:nvPr/>
        </p:nvPicPr>
        <p:blipFill>
          <a:blip r:embed="rId5"/>
          <a:srcRect t="-1571" b="4226"/>
          <a:stretch/>
        </p:blipFill>
        <p:spPr>
          <a:xfrm>
            <a:off x="997200" y="4132080"/>
            <a:ext cx="1386360" cy="2089440"/>
          </a:xfrm>
          <a:prstGeom prst="rect">
            <a:avLst/>
          </a:prstGeom>
          <a:ln w="0">
            <a:solidFill>
              <a:schemeClr val="tx1"/>
            </a:solidFill>
          </a:ln>
        </p:spPr>
      </p:pic>
      <p:pic>
        <p:nvPicPr>
          <p:cNvPr id="165" name="Imagen 12" descr="Interfaz de usuario gráfica, Aplicación&#10;&#10;Descripción generada automáticamente"/>
          <p:cNvPicPr/>
          <p:nvPr/>
        </p:nvPicPr>
        <p:blipFill>
          <a:blip r:embed="rId6"/>
          <a:stretch/>
        </p:blipFill>
        <p:spPr>
          <a:xfrm>
            <a:off x="5878080" y="2268000"/>
            <a:ext cx="830160" cy="1323000"/>
          </a:xfrm>
          <a:prstGeom prst="rect">
            <a:avLst/>
          </a:prstGeom>
          <a:ln w="0">
            <a:solidFill>
              <a:schemeClr val="tx1"/>
            </a:solidFill>
          </a:ln>
        </p:spPr>
      </p:pic>
      <p:pic>
        <p:nvPicPr>
          <p:cNvPr id="166" name="Imagen 14" descr="Interfaz de usuario gráfica, Aplicación&#10;&#10;Descripción generada automáticamente"/>
          <p:cNvPicPr/>
          <p:nvPr/>
        </p:nvPicPr>
        <p:blipFill>
          <a:blip r:embed="rId7"/>
          <a:stretch/>
        </p:blipFill>
        <p:spPr>
          <a:xfrm>
            <a:off x="3611160" y="4249440"/>
            <a:ext cx="1622520" cy="2089440"/>
          </a:xfrm>
          <a:prstGeom prst="rect">
            <a:avLst/>
          </a:prstGeom>
          <a:ln w="0">
            <a:solidFill>
              <a:schemeClr val="tx1"/>
            </a:solidFill>
          </a:ln>
        </p:spPr>
      </p:pic>
      <p:sp>
        <p:nvSpPr>
          <p:cNvPr id="167" name="CustomShape 1"/>
          <p:cNvSpPr/>
          <p:nvPr/>
        </p:nvSpPr>
        <p:spPr>
          <a:xfrm flipH="1" flipV="1">
            <a:off x="2475360" y="2255760"/>
            <a:ext cx="1441080" cy="76248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sp>
        <p:nvSpPr>
          <p:cNvPr id="168" name="CustomShape 2"/>
          <p:cNvSpPr/>
          <p:nvPr/>
        </p:nvSpPr>
        <p:spPr>
          <a:xfrm flipH="1">
            <a:off x="1578240" y="3163320"/>
            <a:ext cx="2338560" cy="27576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sp>
        <p:nvSpPr>
          <p:cNvPr id="169" name="CustomShape 3"/>
          <p:cNvSpPr/>
          <p:nvPr/>
        </p:nvSpPr>
        <p:spPr>
          <a:xfrm flipH="1">
            <a:off x="2080440" y="3361680"/>
            <a:ext cx="1836360" cy="160452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sp>
        <p:nvSpPr>
          <p:cNvPr id="170" name="CustomShape 4"/>
          <p:cNvSpPr/>
          <p:nvPr/>
        </p:nvSpPr>
        <p:spPr>
          <a:xfrm flipV="1">
            <a:off x="4591440" y="3029400"/>
            <a:ext cx="1072080" cy="40248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sp>
        <p:nvSpPr>
          <p:cNvPr id="171" name="CustomShape 5"/>
          <p:cNvSpPr/>
          <p:nvPr/>
        </p:nvSpPr>
        <p:spPr>
          <a:xfrm>
            <a:off x="4576320" y="3846240"/>
            <a:ext cx="360" cy="55872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pic>
        <p:nvPicPr>
          <p:cNvPr id="172" name="Imagen 31"/>
          <p:cNvPicPr/>
          <p:nvPr/>
        </p:nvPicPr>
        <p:blipFill>
          <a:blip r:embed="rId8"/>
          <a:srcRect r="6991"/>
          <a:stretch/>
        </p:blipFill>
        <p:spPr>
          <a:xfrm>
            <a:off x="6260284" y="966420"/>
            <a:ext cx="741960" cy="368640"/>
          </a:xfrm>
          <a:prstGeom prst="rect">
            <a:avLst/>
          </a:prstGeom>
          <a:ln w="0">
            <a:noFill/>
          </a:ln>
        </p:spPr>
      </p:pic>
      <p:pic>
        <p:nvPicPr>
          <p:cNvPr id="174" name="Imagen 34"/>
          <p:cNvPicPr/>
          <p:nvPr/>
        </p:nvPicPr>
        <p:blipFill>
          <a:blip r:embed="rId9"/>
          <a:stretch/>
        </p:blipFill>
        <p:spPr>
          <a:xfrm>
            <a:off x="3301560" y="763920"/>
            <a:ext cx="2579040" cy="1455840"/>
          </a:xfrm>
          <a:prstGeom prst="rect">
            <a:avLst/>
          </a:prstGeom>
          <a:ln w="0">
            <a:solidFill>
              <a:schemeClr val="tx1"/>
            </a:solidFill>
          </a:ln>
        </p:spPr>
      </p:pic>
      <p:pic>
        <p:nvPicPr>
          <p:cNvPr id="175" name="Imagen 7"/>
          <p:cNvPicPr/>
          <p:nvPr/>
        </p:nvPicPr>
        <p:blipFill>
          <a:blip r:embed="rId10"/>
          <a:stretch/>
        </p:blipFill>
        <p:spPr>
          <a:xfrm>
            <a:off x="7256160" y="798840"/>
            <a:ext cx="3843360" cy="428400"/>
          </a:xfrm>
          <a:prstGeom prst="rect">
            <a:avLst/>
          </a:prstGeom>
          <a:ln w="0">
            <a:noFill/>
          </a:ln>
        </p:spPr>
      </p:pic>
      <p:pic>
        <p:nvPicPr>
          <p:cNvPr id="176" name="Imagen 11"/>
          <p:cNvPicPr/>
          <p:nvPr/>
        </p:nvPicPr>
        <p:blipFill>
          <a:blip r:embed="rId11"/>
          <a:stretch/>
        </p:blipFill>
        <p:spPr>
          <a:xfrm>
            <a:off x="7298280" y="1546200"/>
            <a:ext cx="3758760" cy="1605600"/>
          </a:xfrm>
          <a:prstGeom prst="rect">
            <a:avLst/>
          </a:prstGeom>
          <a:ln w="0">
            <a:solidFill>
              <a:schemeClr val="tx1"/>
            </a:solidFill>
          </a:ln>
        </p:spPr>
      </p:pic>
      <p:sp>
        <p:nvSpPr>
          <p:cNvPr id="177" name="CustomShape 7"/>
          <p:cNvSpPr/>
          <p:nvPr/>
        </p:nvSpPr>
        <p:spPr>
          <a:xfrm>
            <a:off x="9704520" y="1234080"/>
            <a:ext cx="360" cy="558720"/>
          </a:xfrm>
          <a:custGeom>
            <a:avLst/>
            <a:gdLst/>
            <a:ahLst/>
            <a:cxnLst/>
            <a:rect l="l" t="t" r="r" b="b"/>
            <a:pathLst>
              <a:path w="21600" h="21600">
                <a:moveTo>
                  <a:pt x="0" y="0"/>
                </a:moveTo>
                <a:lnTo>
                  <a:pt x="21600" y="21600"/>
                </a:lnTo>
              </a:path>
            </a:pathLst>
          </a:custGeom>
          <a:noFill/>
          <a:ln>
            <a:solidFill>
              <a:srgbClr val="3F6EC2"/>
            </a:solidFill>
            <a:tailEnd type="triangle" w="med" len="med"/>
          </a:ln>
        </p:spPr>
        <p:style>
          <a:lnRef idx="1">
            <a:schemeClr val="accent1"/>
          </a:lnRef>
          <a:fillRef idx="0">
            <a:schemeClr val="accent1"/>
          </a:fillRef>
          <a:effectRef idx="0">
            <a:schemeClr val="accent1"/>
          </a:effectRef>
          <a:fontRef idx="minor"/>
        </p:style>
      </p:sp>
      <p:sp>
        <p:nvSpPr>
          <p:cNvPr id="20" name="CuadroTexto 19">
            <a:extLst>
              <a:ext uri="{FF2B5EF4-FFF2-40B4-BE49-F238E27FC236}">
                <a16:creationId xmlns:a16="http://schemas.microsoft.com/office/drawing/2014/main" id="{00E00C9C-D6DA-FC62-48AD-60348AA266FB}"/>
              </a:ext>
            </a:extLst>
          </p:cNvPr>
          <p:cNvSpPr txBox="1"/>
          <p:nvPr/>
        </p:nvSpPr>
        <p:spPr>
          <a:xfrm>
            <a:off x="226064" y="89257"/>
            <a:ext cx="6299995" cy="646331"/>
          </a:xfrm>
          <a:prstGeom prst="rect">
            <a:avLst/>
          </a:prstGeom>
          <a:noFill/>
        </p:spPr>
        <p:txBody>
          <a:bodyPr wrap="square">
            <a:spAutoFit/>
          </a:bodyPr>
          <a:lstStyle/>
          <a:p>
            <a:r>
              <a:rPr kumimoji="0" lang="es-AR" sz="3600" b="1"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rPr>
              <a:t>Plugin salida gráfica</a:t>
            </a:r>
            <a:endParaRPr lang="es-AR" sz="36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 name="Picture 6"/>
          <p:cNvPicPr/>
          <p:nvPr/>
        </p:nvPicPr>
        <p:blipFill>
          <a:blip r:embed="rId2"/>
          <a:srcRect l="44411" r="14758" b="26915"/>
          <a:stretch/>
        </p:blipFill>
        <p:spPr>
          <a:xfrm>
            <a:off x="9634320" y="318240"/>
            <a:ext cx="1683360" cy="1492920"/>
          </a:xfrm>
          <a:prstGeom prst="rect">
            <a:avLst/>
          </a:prstGeom>
          <a:ln w="9360">
            <a:solidFill>
              <a:srgbClr val="3465A4"/>
            </a:solidFill>
            <a:round/>
          </a:ln>
        </p:spPr>
      </p:pic>
      <p:pic>
        <p:nvPicPr>
          <p:cNvPr id="179" name="Imagen 24"/>
          <p:cNvPicPr/>
          <p:nvPr/>
        </p:nvPicPr>
        <p:blipFill>
          <a:blip r:embed="rId3"/>
          <a:stretch/>
        </p:blipFill>
        <p:spPr>
          <a:xfrm rot="1975200">
            <a:off x="10092960" y="3849840"/>
            <a:ext cx="1238400" cy="1756800"/>
          </a:xfrm>
          <a:prstGeom prst="rect">
            <a:avLst/>
          </a:prstGeom>
          <a:ln w="0">
            <a:solidFill>
              <a:schemeClr val="tx1"/>
            </a:solidFill>
          </a:ln>
        </p:spPr>
      </p:pic>
      <p:pic>
        <p:nvPicPr>
          <p:cNvPr id="180" name="Imagen 4"/>
          <p:cNvPicPr/>
          <p:nvPr/>
        </p:nvPicPr>
        <p:blipFill>
          <a:blip r:embed="rId4"/>
          <a:stretch/>
        </p:blipFill>
        <p:spPr>
          <a:xfrm>
            <a:off x="210240" y="174600"/>
            <a:ext cx="5427000" cy="4066200"/>
          </a:xfrm>
          <a:prstGeom prst="rect">
            <a:avLst/>
          </a:prstGeom>
          <a:ln w="0">
            <a:solidFill>
              <a:schemeClr val="tx1"/>
            </a:solidFill>
          </a:ln>
        </p:spPr>
      </p:pic>
      <p:pic>
        <p:nvPicPr>
          <p:cNvPr id="181" name="Imagen 12"/>
          <p:cNvPicPr/>
          <p:nvPr/>
        </p:nvPicPr>
        <p:blipFill>
          <a:blip r:embed="rId5"/>
          <a:srcRect b="51702"/>
          <a:stretch/>
        </p:blipFill>
        <p:spPr>
          <a:xfrm>
            <a:off x="5925600" y="267480"/>
            <a:ext cx="3191760" cy="1531440"/>
          </a:xfrm>
          <a:prstGeom prst="rect">
            <a:avLst/>
          </a:prstGeom>
          <a:ln w="0">
            <a:solidFill>
              <a:schemeClr val="tx1"/>
            </a:solidFill>
          </a:ln>
        </p:spPr>
      </p:pic>
      <p:pic>
        <p:nvPicPr>
          <p:cNvPr id="182" name="Imagen 14"/>
          <p:cNvPicPr/>
          <p:nvPr/>
        </p:nvPicPr>
        <p:blipFill>
          <a:blip r:embed="rId6"/>
          <a:stretch/>
        </p:blipFill>
        <p:spPr>
          <a:xfrm>
            <a:off x="7842960" y="1504800"/>
            <a:ext cx="2531880" cy="2030040"/>
          </a:xfrm>
          <a:prstGeom prst="rect">
            <a:avLst/>
          </a:prstGeom>
          <a:ln w="0">
            <a:solidFill>
              <a:schemeClr val="tx1"/>
            </a:solidFill>
          </a:ln>
        </p:spPr>
      </p:pic>
      <p:sp>
        <p:nvSpPr>
          <p:cNvPr id="183" name="CustomShape 1"/>
          <p:cNvSpPr/>
          <p:nvPr/>
        </p:nvSpPr>
        <p:spPr>
          <a:xfrm rot="18778800">
            <a:off x="819000" y="3855600"/>
            <a:ext cx="784440" cy="376200"/>
          </a:xfrm>
          <a:prstGeom prst="rightArrow">
            <a:avLst>
              <a:gd name="adj1" fmla="val 50000"/>
              <a:gd name="adj2" fmla="val 50000"/>
            </a:avLst>
          </a:prstGeom>
          <a:solidFill>
            <a:schemeClr val="accent2"/>
          </a:solidFill>
          <a:ln/>
        </p:spPr>
        <p:style>
          <a:lnRef idx="2">
            <a:schemeClr val="accent1">
              <a:shade val="50000"/>
            </a:schemeClr>
          </a:lnRef>
          <a:fillRef idx="1">
            <a:schemeClr val="accent1"/>
          </a:fillRef>
          <a:effectRef idx="0">
            <a:schemeClr val="accent1"/>
          </a:effectRef>
          <a:fontRef idx="minor"/>
        </p:style>
      </p:sp>
      <p:sp>
        <p:nvSpPr>
          <p:cNvPr id="184" name="CustomShape 2"/>
          <p:cNvSpPr/>
          <p:nvPr/>
        </p:nvSpPr>
        <p:spPr>
          <a:xfrm rot="20037000">
            <a:off x="5097240" y="1035000"/>
            <a:ext cx="784440" cy="376200"/>
          </a:xfrm>
          <a:prstGeom prst="rightArrow">
            <a:avLst>
              <a:gd name="adj1" fmla="val 50000"/>
              <a:gd name="adj2" fmla="val 50000"/>
            </a:avLst>
          </a:prstGeom>
          <a:solidFill>
            <a:schemeClr val="accent2"/>
          </a:solidFill>
          <a:ln/>
        </p:spPr>
        <p:style>
          <a:lnRef idx="2">
            <a:schemeClr val="accent1">
              <a:shade val="50000"/>
            </a:schemeClr>
          </a:lnRef>
          <a:fillRef idx="1">
            <a:schemeClr val="accent1"/>
          </a:fillRef>
          <a:effectRef idx="0">
            <a:schemeClr val="accent1"/>
          </a:effectRef>
          <a:fontRef idx="minor"/>
        </p:style>
      </p:sp>
      <p:sp>
        <p:nvSpPr>
          <p:cNvPr id="185" name="CustomShape 3"/>
          <p:cNvSpPr/>
          <p:nvPr/>
        </p:nvSpPr>
        <p:spPr>
          <a:xfrm rot="2518800">
            <a:off x="8725680" y="1198440"/>
            <a:ext cx="784440" cy="376560"/>
          </a:xfrm>
          <a:prstGeom prst="rightArrow">
            <a:avLst>
              <a:gd name="adj1" fmla="val 50000"/>
              <a:gd name="adj2" fmla="val 50000"/>
            </a:avLst>
          </a:prstGeom>
          <a:solidFill>
            <a:schemeClr val="accent2"/>
          </a:solidFill>
          <a:ln/>
        </p:spPr>
        <p:style>
          <a:lnRef idx="2">
            <a:schemeClr val="accent1">
              <a:shade val="50000"/>
            </a:schemeClr>
          </a:lnRef>
          <a:fillRef idx="1">
            <a:schemeClr val="accent1"/>
          </a:fillRef>
          <a:effectRef idx="0">
            <a:schemeClr val="accent1"/>
          </a:effectRef>
          <a:fontRef idx="minor"/>
        </p:style>
      </p:sp>
      <p:sp>
        <p:nvSpPr>
          <p:cNvPr id="186" name="CustomShape 4"/>
          <p:cNvSpPr/>
          <p:nvPr/>
        </p:nvSpPr>
        <p:spPr>
          <a:xfrm rot="5400000">
            <a:off x="9644040" y="3531600"/>
            <a:ext cx="784440" cy="376200"/>
          </a:xfrm>
          <a:prstGeom prst="rightArrow">
            <a:avLst>
              <a:gd name="adj1" fmla="val 50000"/>
              <a:gd name="adj2" fmla="val 50000"/>
            </a:avLst>
          </a:prstGeom>
          <a:solidFill>
            <a:schemeClr val="accent2"/>
          </a:solidFill>
          <a:ln/>
        </p:spPr>
        <p:style>
          <a:lnRef idx="2">
            <a:schemeClr val="accent1">
              <a:shade val="50000"/>
            </a:schemeClr>
          </a:lnRef>
          <a:fillRef idx="1">
            <a:schemeClr val="accent1"/>
          </a:fillRef>
          <a:effectRef idx="0">
            <a:schemeClr val="accent1"/>
          </a:effectRef>
          <a:fontRef idx="minor"/>
        </p:style>
      </p:sp>
      <p:pic>
        <p:nvPicPr>
          <p:cNvPr id="187" name="Imagen 22"/>
          <p:cNvPicPr/>
          <p:nvPr/>
        </p:nvPicPr>
        <p:blipFill>
          <a:blip r:embed="rId7"/>
          <a:stretch/>
        </p:blipFill>
        <p:spPr>
          <a:xfrm>
            <a:off x="8466120" y="4260960"/>
            <a:ext cx="1908720" cy="1350000"/>
          </a:xfrm>
          <a:prstGeom prst="rect">
            <a:avLst/>
          </a:prstGeom>
          <a:ln w="0">
            <a:solidFill>
              <a:schemeClr val="tx1"/>
            </a:solidFill>
          </a:ln>
        </p:spPr>
      </p:pic>
      <p:pic>
        <p:nvPicPr>
          <p:cNvPr id="188" name="Imagen 16"/>
          <p:cNvPicPr/>
          <p:nvPr/>
        </p:nvPicPr>
        <p:blipFill>
          <a:blip r:embed="rId8"/>
          <a:stretch/>
        </p:blipFill>
        <p:spPr>
          <a:xfrm>
            <a:off x="6439320" y="3844080"/>
            <a:ext cx="2164320" cy="1531440"/>
          </a:xfrm>
          <a:prstGeom prst="rect">
            <a:avLst/>
          </a:prstGeom>
          <a:ln w="0">
            <a:solidFill>
              <a:schemeClr val="tx1"/>
            </a:solidFill>
          </a:ln>
        </p:spPr>
      </p:pic>
      <p:sp>
        <p:nvSpPr>
          <p:cNvPr id="189" name="CustomShape 5"/>
          <p:cNvSpPr/>
          <p:nvPr/>
        </p:nvSpPr>
        <p:spPr>
          <a:xfrm>
            <a:off x="3134520" y="4787280"/>
            <a:ext cx="209556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ea typeface="DejaVu Sans"/>
              </a:rPr>
              <a:t>Insumos necesarios</a:t>
            </a:r>
            <a:endParaRPr lang="es-AR" sz="1800" b="0" strike="noStrike" spc="-1">
              <a:latin typeface="Arial"/>
            </a:endParaRPr>
          </a:p>
        </p:txBody>
      </p:sp>
      <p:sp>
        <p:nvSpPr>
          <p:cNvPr id="190" name="CustomShape 6"/>
          <p:cNvSpPr/>
          <p:nvPr/>
        </p:nvSpPr>
        <p:spPr>
          <a:xfrm>
            <a:off x="3903120" y="3463560"/>
            <a:ext cx="211644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ea typeface="DejaVu Sans"/>
              </a:rPr>
              <a:t>Sistema de carga</a:t>
            </a:r>
            <a:endParaRPr lang="es-AR" sz="1800" b="0" strike="noStrike" spc="-1">
              <a:latin typeface="Arial"/>
            </a:endParaRPr>
          </a:p>
        </p:txBody>
      </p:sp>
      <p:sp>
        <p:nvSpPr>
          <p:cNvPr id="191" name="CustomShape 7"/>
          <p:cNvSpPr/>
          <p:nvPr/>
        </p:nvSpPr>
        <p:spPr>
          <a:xfrm>
            <a:off x="8877600" y="-85320"/>
            <a:ext cx="15220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ea typeface="DejaVu Sans"/>
              </a:rPr>
              <a:t>Segmentación </a:t>
            </a:r>
            <a:endParaRPr lang="es-AR" sz="1800" b="0" strike="noStrike" spc="-1">
              <a:latin typeface="Arial"/>
            </a:endParaRPr>
          </a:p>
        </p:txBody>
      </p:sp>
      <p:sp>
        <p:nvSpPr>
          <p:cNvPr id="192" name="CustomShape 8"/>
          <p:cNvSpPr/>
          <p:nvPr/>
        </p:nvSpPr>
        <p:spPr>
          <a:xfrm>
            <a:off x="10279800" y="2315880"/>
            <a:ext cx="1522080" cy="638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s-ES" sz="1800" b="0" strike="noStrike" spc="-1">
                <a:solidFill>
                  <a:srgbClr val="000000"/>
                </a:solidFill>
                <a:latin typeface="Calibri"/>
                <a:ea typeface="DejaVu Sans"/>
              </a:rPr>
              <a:t>Herramienta</a:t>
            </a:r>
            <a:endParaRPr lang="es-AR" sz="1800" b="0" strike="noStrike" spc="-1">
              <a:latin typeface="Arial"/>
            </a:endParaRPr>
          </a:p>
          <a:p>
            <a:pPr algn="ctr">
              <a:lnSpc>
                <a:spcPct val="100000"/>
              </a:lnSpc>
            </a:pPr>
            <a:r>
              <a:rPr lang="es-ES" sz="1800" b="0" strike="noStrike" spc="-1">
                <a:solidFill>
                  <a:srgbClr val="000000"/>
                </a:solidFill>
                <a:latin typeface="Calibri"/>
                <a:ea typeface="DejaVu Sans"/>
              </a:rPr>
              <a:t>SIG </a:t>
            </a:r>
            <a:endParaRPr lang="es-AR" sz="1800" b="0" strike="noStrike" spc="-1">
              <a:latin typeface="Arial"/>
            </a:endParaRPr>
          </a:p>
        </p:txBody>
      </p:sp>
      <p:sp>
        <p:nvSpPr>
          <p:cNvPr id="193" name="CustomShape 9"/>
          <p:cNvSpPr/>
          <p:nvPr/>
        </p:nvSpPr>
        <p:spPr>
          <a:xfrm>
            <a:off x="8600760" y="5677920"/>
            <a:ext cx="1522080" cy="364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s-ES" sz="1800" b="0" strike="noStrike" spc="-1">
                <a:solidFill>
                  <a:srgbClr val="000000"/>
                </a:solidFill>
                <a:latin typeface="Calibri"/>
                <a:ea typeface="DejaVu Sans"/>
              </a:rPr>
              <a:t>Salida Gráfica </a:t>
            </a:r>
            <a:endParaRPr lang="es-AR" sz="1800" b="0" strike="noStrike" spc="-1">
              <a:latin typeface="Arial"/>
            </a:endParaRPr>
          </a:p>
        </p:txBody>
      </p:sp>
      <p:pic>
        <p:nvPicPr>
          <p:cNvPr id="194" name="Picture 10"/>
          <p:cNvPicPr/>
          <p:nvPr/>
        </p:nvPicPr>
        <p:blipFill>
          <a:blip r:embed="rId9"/>
          <a:stretch/>
        </p:blipFill>
        <p:spPr>
          <a:xfrm>
            <a:off x="9985320" y="4901760"/>
            <a:ext cx="2015280" cy="615240"/>
          </a:xfrm>
          <a:prstGeom prst="rect">
            <a:avLst/>
          </a:prstGeom>
          <a:ln w="9360">
            <a:solidFill>
              <a:srgbClr val="3465A4"/>
            </a:solidFill>
            <a:round/>
          </a:ln>
        </p:spPr>
      </p:pic>
      <p:pic>
        <p:nvPicPr>
          <p:cNvPr id="195" name="Picture 14"/>
          <p:cNvPicPr/>
          <p:nvPr/>
        </p:nvPicPr>
        <p:blipFill>
          <a:blip r:embed="rId10"/>
          <a:stretch/>
        </p:blipFill>
        <p:spPr>
          <a:xfrm>
            <a:off x="7741440" y="4701960"/>
            <a:ext cx="1267920" cy="779760"/>
          </a:xfrm>
          <a:prstGeom prst="rect">
            <a:avLst/>
          </a:prstGeom>
          <a:ln w="9360">
            <a:solidFill>
              <a:srgbClr val="3465A4"/>
            </a:solidFill>
            <a:round/>
          </a:ln>
        </p:spPr>
      </p:pic>
      <p:sp>
        <p:nvSpPr>
          <p:cNvPr id="196" name="CustomShape 10"/>
          <p:cNvSpPr/>
          <p:nvPr/>
        </p:nvSpPr>
        <p:spPr>
          <a:xfrm>
            <a:off x="3315600" y="5203080"/>
            <a:ext cx="2023560" cy="699480"/>
          </a:xfrm>
          <a:prstGeom prst="rect">
            <a:avLst/>
          </a:prstGeom>
          <a:noFill/>
          <a:ln w="9360">
            <a:solidFill>
              <a:srgbClr val="3465A4"/>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Min f(x)</a:t>
            </a:r>
            <a:endParaRPr lang="es-AR" sz="2000" b="0" strike="noStrike" spc="-1">
              <a:latin typeface="Arial"/>
            </a:endParaRPr>
          </a:p>
          <a:p>
            <a:pPr>
              <a:lnSpc>
                <a:spcPct val="100000"/>
              </a:lnSpc>
              <a:tabLst>
                <a:tab pos="0" algn="l"/>
                <a:tab pos="446040" algn="l"/>
                <a:tab pos="895320" algn="l"/>
                <a:tab pos="1344600" algn="l"/>
                <a:tab pos="1793880" algn="l"/>
                <a:tab pos="2243160" algn="l"/>
                <a:tab pos="2692440" algn="l"/>
                <a:tab pos="3141720" algn="l"/>
                <a:tab pos="3591000" algn="l"/>
                <a:tab pos="4040280" algn="l"/>
                <a:tab pos="4489560" algn="l"/>
                <a:tab pos="4938840" algn="l"/>
                <a:tab pos="5388120" algn="l"/>
                <a:tab pos="5837400" algn="l"/>
                <a:tab pos="6286680" algn="l"/>
                <a:tab pos="6735600" algn="l"/>
                <a:tab pos="7184880" algn="l"/>
                <a:tab pos="7634160" algn="l"/>
                <a:tab pos="8083440" algn="l"/>
                <a:tab pos="8532720" algn="l"/>
                <a:tab pos="8982000" algn="l"/>
                <a:tab pos="8983800" algn="l"/>
                <a:tab pos="9433080" algn="l"/>
                <a:tab pos="9882360" algn="l"/>
                <a:tab pos="10331280" algn="l"/>
                <a:tab pos="10780560" algn="l"/>
              </a:tabLst>
            </a:pPr>
            <a:r>
              <a:rPr lang="es-AR" sz="2000" b="0" strike="noStrike" spc="-1">
                <a:solidFill>
                  <a:srgbClr val="000000"/>
                </a:solidFill>
                <a:latin typeface="Arial"/>
                <a:ea typeface="DejaVu Sans"/>
              </a:rPr>
              <a:t>sujeto a: x Є S</a:t>
            </a:r>
            <a:endParaRPr lang="es-AR" sz="2000" b="0" strike="noStrike" spc="-1">
              <a:latin typeface="Arial"/>
            </a:endParaRPr>
          </a:p>
        </p:txBody>
      </p:sp>
      <p:pic>
        <p:nvPicPr>
          <p:cNvPr id="197" name="Picture 1"/>
          <p:cNvPicPr/>
          <p:nvPr/>
        </p:nvPicPr>
        <p:blipFill>
          <a:blip r:embed="rId11"/>
          <a:stretch/>
        </p:blipFill>
        <p:spPr>
          <a:xfrm>
            <a:off x="123480" y="6236280"/>
            <a:ext cx="678600" cy="547920"/>
          </a:xfrm>
          <a:prstGeom prst="rect">
            <a:avLst/>
          </a:prstGeom>
          <a:ln w="0">
            <a:noFill/>
          </a:ln>
        </p:spPr>
      </p:pic>
      <p:pic>
        <p:nvPicPr>
          <p:cNvPr id="198" name="Picture 2"/>
          <p:cNvPicPr/>
          <p:nvPr/>
        </p:nvPicPr>
        <p:blipFill>
          <a:blip r:embed="rId12"/>
          <a:stretch/>
        </p:blipFill>
        <p:spPr>
          <a:xfrm>
            <a:off x="979200" y="6225480"/>
            <a:ext cx="671400" cy="523080"/>
          </a:xfrm>
          <a:prstGeom prst="rect">
            <a:avLst/>
          </a:prstGeom>
          <a:ln w="0">
            <a:noFill/>
          </a:ln>
        </p:spPr>
      </p:pic>
      <p:pic>
        <p:nvPicPr>
          <p:cNvPr id="199" name="Picture 3"/>
          <p:cNvPicPr/>
          <p:nvPr/>
        </p:nvPicPr>
        <p:blipFill>
          <a:blip r:embed="rId13"/>
          <a:stretch/>
        </p:blipFill>
        <p:spPr>
          <a:xfrm>
            <a:off x="1731600" y="6225480"/>
            <a:ext cx="720000" cy="554760"/>
          </a:xfrm>
          <a:prstGeom prst="rect">
            <a:avLst/>
          </a:prstGeom>
          <a:ln w="0">
            <a:noFill/>
          </a:ln>
        </p:spPr>
      </p:pic>
      <p:pic>
        <p:nvPicPr>
          <p:cNvPr id="200" name="Picture 4"/>
          <p:cNvPicPr/>
          <p:nvPr/>
        </p:nvPicPr>
        <p:blipFill>
          <a:blip r:embed="rId14"/>
          <a:stretch/>
        </p:blipFill>
        <p:spPr>
          <a:xfrm>
            <a:off x="8957880" y="6335640"/>
            <a:ext cx="988560" cy="493920"/>
          </a:xfrm>
          <a:prstGeom prst="rect">
            <a:avLst/>
          </a:prstGeom>
          <a:ln w="0">
            <a:noFill/>
          </a:ln>
        </p:spPr>
      </p:pic>
      <p:pic>
        <p:nvPicPr>
          <p:cNvPr id="201" name="Picture 5"/>
          <p:cNvPicPr/>
          <p:nvPr/>
        </p:nvPicPr>
        <p:blipFill>
          <a:blip r:embed="rId15"/>
          <a:stretch/>
        </p:blipFill>
        <p:spPr>
          <a:xfrm>
            <a:off x="9947160" y="6599160"/>
            <a:ext cx="762840" cy="215280"/>
          </a:xfrm>
          <a:prstGeom prst="rect">
            <a:avLst/>
          </a:prstGeom>
          <a:ln w="0">
            <a:noFill/>
          </a:ln>
        </p:spPr>
      </p:pic>
      <p:pic>
        <p:nvPicPr>
          <p:cNvPr id="202" name="Picture 6"/>
          <p:cNvPicPr/>
          <p:nvPr/>
        </p:nvPicPr>
        <p:blipFill>
          <a:blip r:embed="rId16"/>
          <a:stretch/>
        </p:blipFill>
        <p:spPr>
          <a:xfrm>
            <a:off x="4323960" y="6236280"/>
            <a:ext cx="1014840" cy="610920"/>
          </a:xfrm>
          <a:prstGeom prst="rect">
            <a:avLst/>
          </a:prstGeom>
          <a:ln w="0">
            <a:noFill/>
          </a:ln>
        </p:spPr>
      </p:pic>
      <p:pic>
        <p:nvPicPr>
          <p:cNvPr id="203" name="Picture 7"/>
          <p:cNvPicPr/>
          <p:nvPr/>
        </p:nvPicPr>
        <p:blipFill>
          <a:blip r:embed="rId17"/>
          <a:stretch/>
        </p:blipFill>
        <p:spPr>
          <a:xfrm>
            <a:off x="6311520" y="6191280"/>
            <a:ext cx="720000" cy="623160"/>
          </a:xfrm>
          <a:prstGeom prst="rect">
            <a:avLst/>
          </a:prstGeom>
          <a:ln w="0">
            <a:noFill/>
          </a:ln>
        </p:spPr>
      </p:pic>
      <p:pic>
        <p:nvPicPr>
          <p:cNvPr id="204" name="Picture 8"/>
          <p:cNvPicPr/>
          <p:nvPr/>
        </p:nvPicPr>
        <p:blipFill>
          <a:blip r:embed="rId18"/>
          <a:stretch/>
        </p:blipFill>
        <p:spPr>
          <a:xfrm>
            <a:off x="7385040" y="6264360"/>
            <a:ext cx="666000" cy="573840"/>
          </a:xfrm>
          <a:prstGeom prst="rect">
            <a:avLst/>
          </a:prstGeom>
          <a:ln w="0">
            <a:noFill/>
          </a:ln>
        </p:spPr>
      </p:pic>
      <p:pic>
        <p:nvPicPr>
          <p:cNvPr id="205" name="Picture 9"/>
          <p:cNvPicPr/>
          <p:nvPr/>
        </p:nvPicPr>
        <p:blipFill>
          <a:blip r:embed="rId19"/>
          <a:stretch/>
        </p:blipFill>
        <p:spPr>
          <a:xfrm>
            <a:off x="3236040" y="6275880"/>
            <a:ext cx="988200" cy="543240"/>
          </a:xfrm>
          <a:prstGeom prst="rect">
            <a:avLst/>
          </a:prstGeom>
          <a:ln w="0">
            <a:noFill/>
          </a:ln>
        </p:spPr>
      </p:pic>
      <p:pic>
        <p:nvPicPr>
          <p:cNvPr id="206" name="Picture 10"/>
          <p:cNvPicPr/>
          <p:nvPr/>
        </p:nvPicPr>
        <p:blipFill>
          <a:blip r:embed="rId20"/>
          <a:stretch/>
        </p:blipFill>
        <p:spPr>
          <a:xfrm>
            <a:off x="2577960" y="6300000"/>
            <a:ext cx="483480" cy="502560"/>
          </a:xfrm>
          <a:prstGeom prst="rect">
            <a:avLst/>
          </a:prstGeom>
          <a:ln w="0">
            <a:noFill/>
          </a:ln>
        </p:spPr>
      </p:pic>
      <p:pic>
        <p:nvPicPr>
          <p:cNvPr id="207" name="Picture 11"/>
          <p:cNvPicPr/>
          <p:nvPr/>
        </p:nvPicPr>
        <p:blipFill>
          <a:blip r:embed="rId21"/>
          <a:stretch/>
        </p:blipFill>
        <p:spPr>
          <a:xfrm>
            <a:off x="11480040" y="6323040"/>
            <a:ext cx="438840" cy="438840"/>
          </a:xfrm>
          <a:prstGeom prst="rect">
            <a:avLst/>
          </a:prstGeom>
          <a:ln w="0">
            <a:noFill/>
          </a:ln>
        </p:spPr>
      </p:pic>
      <p:pic>
        <p:nvPicPr>
          <p:cNvPr id="208" name="Picture 12"/>
          <p:cNvPicPr/>
          <p:nvPr/>
        </p:nvPicPr>
        <p:blipFill>
          <a:blip r:embed="rId22"/>
          <a:stretch/>
        </p:blipFill>
        <p:spPr>
          <a:xfrm>
            <a:off x="5410440" y="6136920"/>
            <a:ext cx="586800" cy="646920"/>
          </a:xfrm>
          <a:prstGeom prst="rect">
            <a:avLst/>
          </a:prstGeom>
          <a:ln w="0">
            <a:noFill/>
          </a:ln>
        </p:spPr>
      </p:pic>
      <p:pic>
        <p:nvPicPr>
          <p:cNvPr id="209" name="Picture 13"/>
          <p:cNvPicPr/>
          <p:nvPr/>
        </p:nvPicPr>
        <p:blipFill>
          <a:blip r:embed="rId23"/>
          <a:stretch/>
        </p:blipFill>
        <p:spPr>
          <a:xfrm>
            <a:off x="8236080" y="6264360"/>
            <a:ext cx="589680" cy="589680"/>
          </a:xfrm>
          <a:prstGeom prst="rect">
            <a:avLst/>
          </a:prstGeom>
          <a:ln w="0">
            <a:noFill/>
          </a:ln>
        </p:spPr>
      </p:pic>
      <p:pic>
        <p:nvPicPr>
          <p:cNvPr id="210" name="Picture 14"/>
          <p:cNvPicPr/>
          <p:nvPr/>
        </p:nvPicPr>
        <p:blipFill>
          <a:blip r:embed="rId24"/>
          <a:stretch/>
        </p:blipFill>
        <p:spPr>
          <a:xfrm>
            <a:off x="10751040" y="6323040"/>
            <a:ext cx="447120" cy="437400"/>
          </a:xfrm>
          <a:prstGeom prst="rect">
            <a:avLst/>
          </a:prstGeom>
          <a:ln w="0">
            <a:noFill/>
          </a:ln>
        </p:spPr>
      </p:pic>
      <p:pic>
        <p:nvPicPr>
          <p:cNvPr id="211" name="Imagen 1"/>
          <p:cNvPicPr/>
          <p:nvPr/>
        </p:nvPicPr>
        <p:blipFill>
          <a:blip r:embed="rId25"/>
          <a:stretch/>
        </p:blipFill>
        <p:spPr>
          <a:xfrm>
            <a:off x="213480" y="4701960"/>
            <a:ext cx="2948400" cy="1117800"/>
          </a:xfrm>
          <a:prstGeom prst="rect">
            <a:avLst/>
          </a:prstGeom>
          <a:ln w="0">
            <a:solidFill>
              <a:schemeClr val="tx1"/>
            </a:solid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540000" y="540000"/>
            <a:ext cx="11339640" cy="61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r>
              <a:rPr kumimoji="0" lang="es-AR" sz="4800" b="1"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rPr>
              <a:t>Segmentación de Localidades</a:t>
            </a:r>
            <a:endParaRPr lang="es-AR" sz="4800" dirty="0"/>
          </a:p>
          <a:p>
            <a:pPr algn="ctr">
              <a:lnSpc>
                <a:spcPct val="100000"/>
              </a:lnSpc>
            </a:pPr>
            <a:endParaRPr lang="es-AR" sz="4800" b="0" strike="noStrike" spc="-1" dirty="0">
              <a:latin typeface="Arial"/>
            </a:endParaRPr>
          </a:p>
          <a:p>
            <a:pPr>
              <a:lnSpc>
                <a:spcPct val="100000"/>
              </a:lnSpc>
            </a:pPr>
            <a:r>
              <a:rPr lang="es-AR" sz="4800" b="0" strike="noStrike" spc="-1" dirty="0">
                <a:solidFill>
                  <a:srgbClr val="000000"/>
                </a:solidFill>
                <a:latin typeface="Arial"/>
              </a:rPr>
              <a:t> </a:t>
            </a:r>
            <a:endParaRPr lang="es-AR" sz="4800" b="0" strike="noStrike" spc="-1" dirty="0">
              <a:latin typeface="Arial"/>
            </a:endParaRPr>
          </a:p>
          <a:p>
            <a:pPr algn="just">
              <a:lnSpc>
                <a:spcPct val="100000"/>
              </a:lnSpc>
            </a:pPr>
            <a:r>
              <a:rPr lang="es-AR" sz="2800" b="0" strike="noStrike" spc="-1" dirty="0">
                <a:solidFill>
                  <a:srgbClr val="000000"/>
                </a:solidFill>
                <a:latin typeface="Arial"/>
              </a:rPr>
              <a:t>La estructura de la base de datos se identifica por esquemas con el nombre definido de la siguiente manera</a:t>
            </a:r>
            <a:endParaRPr lang="es-AR" sz="2800" b="0" strike="noStrike" spc="-1" dirty="0">
              <a:latin typeface="Arial"/>
            </a:endParaRPr>
          </a:p>
          <a:p>
            <a:pPr algn="ctr">
              <a:lnSpc>
                <a:spcPct val="100000"/>
              </a:lnSpc>
            </a:pPr>
            <a:r>
              <a:rPr lang="es-AR" sz="4800" b="1" strike="noStrike" spc="-1" dirty="0">
                <a:solidFill>
                  <a:srgbClr val="000000"/>
                </a:solidFill>
                <a:latin typeface="Arial"/>
              </a:rPr>
              <a:t> </a:t>
            </a:r>
            <a:r>
              <a:rPr lang="es-AR" sz="4800" b="0" strike="noStrike" spc="-1" dirty="0">
                <a:solidFill>
                  <a:srgbClr val="000000"/>
                </a:solidFill>
                <a:latin typeface="Arial"/>
              </a:rPr>
              <a:t>PPDDDLLL</a:t>
            </a:r>
            <a:endParaRPr lang="es-AR" sz="4800" b="0" strike="noStrike" spc="-1" dirty="0">
              <a:latin typeface="Arial"/>
            </a:endParaRPr>
          </a:p>
          <a:p>
            <a:pPr algn="just">
              <a:lnSpc>
                <a:spcPct val="100000"/>
              </a:lnSpc>
            </a:pPr>
            <a:r>
              <a:rPr lang="es-AR" sz="2200" b="0" strike="noStrike" spc="-1" dirty="0">
                <a:solidFill>
                  <a:srgbClr val="000000"/>
                </a:solidFill>
                <a:latin typeface="Arial"/>
              </a:rPr>
              <a:t>2 dígitos provincia PP, 3 dígitos departamento DDD, 3 dígitos localidad LLL</a:t>
            </a:r>
            <a:endParaRPr lang="es-AR" sz="2200" b="0" strike="noStrike" spc="-1" dirty="0">
              <a:latin typeface="Arial"/>
            </a:endParaRPr>
          </a:p>
          <a:p>
            <a:pPr algn="just">
              <a:lnSpc>
                <a:spcPct val="100000"/>
              </a:lnSpc>
            </a:pPr>
            <a:r>
              <a:rPr lang="es-AR" sz="2800" b="0" strike="noStrike" spc="-1" dirty="0">
                <a:solidFill>
                  <a:srgbClr val="000000"/>
                </a:solidFill>
                <a:latin typeface="Arial"/>
              </a:rPr>
              <a:t>Ejemplo: 38063180</a:t>
            </a:r>
            <a:endParaRPr lang="es-AR" sz="2800" b="0" strike="noStrike" spc="-1" dirty="0">
              <a:latin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3" name="Imagen 212"/>
          <p:cNvPicPr/>
          <p:nvPr/>
        </p:nvPicPr>
        <p:blipFill>
          <a:blip r:embed="rId2"/>
          <a:stretch/>
        </p:blipFill>
        <p:spPr>
          <a:xfrm>
            <a:off x="2010960" y="242640"/>
            <a:ext cx="8428680" cy="6237000"/>
          </a:xfrm>
          <a:prstGeom prst="rect">
            <a:avLst/>
          </a:prstGeom>
          <a:ln w="0">
            <a:solidFill>
              <a:srgbClr val="3465A4"/>
            </a:solidFill>
          </a:ln>
        </p:spPr>
      </p:pic>
      <p:sp>
        <p:nvSpPr>
          <p:cNvPr id="214" name="CustomShape 1"/>
          <p:cNvSpPr/>
          <p:nvPr/>
        </p:nvSpPr>
        <p:spPr>
          <a:xfrm>
            <a:off x="180000" y="1440000"/>
            <a:ext cx="1439640" cy="71964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Esquema </a:t>
            </a:r>
          </a:p>
          <a:p>
            <a:pPr>
              <a:lnSpc>
                <a:spcPct val="100000"/>
              </a:lnSpc>
            </a:pPr>
            <a:r>
              <a:rPr lang="es-AR" sz="1800" b="0" strike="noStrike" spc="-1">
                <a:latin typeface="Arial"/>
              </a:rPr>
              <a:t>e38063180</a:t>
            </a:r>
          </a:p>
        </p:txBody>
      </p:sp>
      <p:sp>
        <p:nvSpPr>
          <p:cNvPr id="215" name="CustomShape 2"/>
          <p:cNvSpPr/>
          <p:nvPr/>
        </p:nvSpPr>
        <p:spPr>
          <a:xfrm>
            <a:off x="180000" y="3060000"/>
            <a:ext cx="1439640" cy="162576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AR" sz="1800" b="0" strike="noStrike" spc="-1">
                <a:latin typeface="Arial"/>
              </a:rPr>
              <a:t>Tablas</a:t>
            </a:r>
          </a:p>
          <a:p>
            <a:pPr>
              <a:lnSpc>
                <a:spcPct val="100000"/>
              </a:lnSpc>
            </a:pPr>
            <a:endParaRPr lang="es-AR" sz="1800" b="0" strike="noStrike" spc="-1">
              <a:latin typeface="Arial"/>
            </a:endParaRPr>
          </a:p>
          <a:p>
            <a:pPr>
              <a:lnSpc>
                <a:spcPct val="100000"/>
              </a:lnSpc>
            </a:pPr>
            <a:r>
              <a:rPr lang="es-AR" sz="1800" b="0" strike="noStrike" spc="-1">
                <a:latin typeface="Arial"/>
              </a:rPr>
              <a:t>Vistas</a:t>
            </a:r>
          </a:p>
          <a:p>
            <a:pPr>
              <a:lnSpc>
                <a:spcPct val="100000"/>
              </a:lnSpc>
            </a:pPr>
            <a:endParaRPr lang="es-AR" sz="1800" b="0" strike="noStrike" spc="-1">
              <a:latin typeface="Arial"/>
            </a:endParaRPr>
          </a:p>
          <a:p>
            <a:pPr>
              <a:lnSpc>
                <a:spcPct val="100000"/>
              </a:lnSpc>
            </a:pPr>
            <a:r>
              <a:rPr lang="es-AR" sz="1800" b="0" strike="noStrike" spc="-1">
                <a:latin typeface="Arial"/>
              </a:rPr>
              <a:t>Relaciones</a:t>
            </a:r>
          </a:p>
          <a:p>
            <a:pPr>
              <a:lnSpc>
                <a:spcPct val="100000"/>
              </a:lnSpc>
            </a:pPr>
            <a:endParaRPr lang="es-AR" sz="1800" b="0" strike="noStrike" spc="-1">
              <a:latin typeface="Arial"/>
            </a:endParaRPr>
          </a:p>
        </p:txBody>
      </p:sp>
      <p:sp>
        <p:nvSpPr>
          <p:cNvPr id="216" name="CustomShape 3"/>
          <p:cNvSpPr/>
          <p:nvPr/>
        </p:nvSpPr>
        <p:spPr>
          <a:xfrm>
            <a:off x="6120000" y="1980000"/>
            <a:ext cx="1439640" cy="8578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AR" sz="1800" b="0" strike="noStrike" spc="-1">
                <a:latin typeface="Arial"/>
              </a:rPr>
              <a:t>Vista de capa de lineas</a:t>
            </a:r>
          </a:p>
        </p:txBody>
      </p:sp>
      <p:sp>
        <p:nvSpPr>
          <p:cNvPr id="217" name="Line 4"/>
          <p:cNvSpPr/>
          <p:nvPr/>
        </p:nvSpPr>
        <p:spPr>
          <a:xfrm>
            <a:off x="1620000" y="1800000"/>
            <a:ext cx="90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18" name="Line 5"/>
          <p:cNvSpPr/>
          <p:nvPr/>
        </p:nvSpPr>
        <p:spPr>
          <a:xfrm>
            <a:off x="1620000" y="3600000"/>
            <a:ext cx="1080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19" name="Line 6"/>
          <p:cNvSpPr/>
          <p:nvPr/>
        </p:nvSpPr>
        <p:spPr>
          <a:xfrm>
            <a:off x="6660000" y="2880000"/>
            <a:ext cx="900000" cy="90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20" name="CustomShape 7"/>
          <p:cNvSpPr/>
          <p:nvPr/>
        </p:nvSpPr>
        <p:spPr>
          <a:xfrm>
            <a:off x="10620000" y="1080000"/>
            <a:ext cx="1439640" cy="5220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3 servidores trabajando en simultaneo </a:t>
            </a:r>
          </a:p>
          <a:p>
            <a:pPr algn="ctr">
              <a:lnSpc>
                <a:spcPct val="100000"/>
              </a:lnSpc>
            </a:pPr>
            <a:endParaRPr lang="es-AR" sz="1800" b="0" strike="noStrike" spc="-1">
              <a:latin typeface="Arial"/>
            </a:endParaRPr>
          </a:p>
          <a:p>
            <a:pPr algn="ctr">
              <a:lnSpc>
                <a:spcPct val="100000"/>
              </a:lnSpc>
            </a:pPr>
            <a:r>
              <a:rPr lang="es-AR" sz="1800" b="0" strike="noStrike" spc="-1">
                <a:latin typeface="Arial"/>
              </a:rPr>
              <a:t> </a:t>
            </a:r>
          </a:p>
          <a:p>
            <a:pPr algn="ctr">
              <a:lnSpc>
                <a:spcPct val="100000"/>
              </a:lnSpc>
            </a:pPr>
            <a:r>
              <a:rPr lang="es-AR" sz="1800" b="0" strike="noStrike" spc="-1">
                <a:highlight>
                  <a:srgbClr val="FFFF00"/>
                </a:highlight>
                <a:latin typeface="Arial"/>
              </a:rPr>
              <a:t>DEVSEG</a:t>
            </a:r>
            <a:endParaRPr lang="es-AR" sz="1800" b="0" strike="noStrike" spc="-1">
              <a:latin typeface="Arial"/>
            </a:endParaRPr>
          </a:p>
          <a:p>
            <a:pPr algn="ctr">
              <a:lnSpc>
                <a:spcPct val="100000"/>
              </a:lnSpc>
            </a:pPr>
            <a:r>
              <a:rPr lang="es-AR" sz="1800" b="0" strike="noStrike" spc="-1">
                <a:latin typeface="Arial"/>
              </a:rPr>
              <a:t>Equipo desarrollo</a:t>
            </a:r>
          </a:p>
          <a:p>
            <a:pPr algn="ctr">
              <a:lnSpc>
                <a:spcPct val="100000"/>
              </a:lnSpc>
            </a:pPr>
            <a:r>
              <a:rPr lang="es-AR" sz="1800" b="0" strike="noStrike" spc="-1">
                <a:highlight>
                  <a:srgbClr val="FFFF00"/>
                </a:highlight>
                <a:latin typeface="Arial"/>
              </a:rPr>
              <a:t>UATSEG</a:t>
            </a:r>
            <a:endParaRPr lang="es-AR" sz="1800" b="0" strike="noStrike" spc="-1">
              <a:latin typeface="Arial"/>
            </a:endParaRPr>
          </a:p>
          <a:p>
            <a:pPr algn="ctr">
              <a:lnSpc>
                <a:spcPct val="100000"/>
              </a:lnSpc>
            </a:pPr>
            <a:r>
              <a:rPr lang="es-AR" sz="1800" b="0" strike="noStrike" spc="-1">
                <a:latin typeface="Arial"/>
              </a:rPr>
              <a:t>Servidor de pruebas</a:t>
            </a:r>
          </a:p>
          <a:p>
            <a:pPr algn="ctr">
              <a:lnSpc>
                <a:spcPct val="100000"/>
              </a:lnSpc>
            </a:pPr>
            <a:r>
              <a:rPr lang="es-AR" sz="1800" b="0" strike="noStrike" spc="-1">
                <a:highlight>
                  <a:srgbClr val="FFFF00"/>
                </a:highlight>
                <a:latin typeface="Arial"/>
              </a:rPr>
              <a:t>PRODSEG</a:t>
            </a:r>
            <a:endParaRPr lang="es-AR" sz="1800" b="0" strike="noStrike" spc="-1">
              <a:latin typeface="Arial"/>
            </a:endParaRPr>
          </a:p>
          <a:p>
            <a:pPr algn="ctr">
              <a:lnSpc>
                <a:spcPct val="100000"/>
              </a:lnSpc>
            </a:pPr>
            <a:r>
              <a:rPr lang="es-AR" sz="1800" b="0" strike="noStrike" spc="-1">
                <a:latin typeface="Arial"/>
              </a:rPr>
              <a:t>Servidor produccion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ustomShape 1"/>
          <p:cNvSpPr/>
          <p:nvPr/>
        </p:nvSpPr>
        <p:spPr>
          <a:xfrm>
            <a:off x="540000" y="36000"/>
            <a:ext cx="11519640" cy="305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just">
              <a:lnSpc>
                <a:spcPct val="100000"/>
              </a:lnSpc>
            </a:pPr>
            <a:r>
              <a:rPr lang="es-AR" sz="4000" b="0" strike="noStrike" spc="-1" dirty="0">
                <a:solidFill>
                  <a:srgbClr val="000000"/>
                </a:solidFill>
                <a:latin typeface="Arial"/>
              </a:rPr>
              <a:t>¿Que tipo de localidades se cargaron y se pueden segmentar?</a:t>
            </a:r>
            <a:r>
              <a:rPr lang="es-AR" sz="2800" b="0" strike="noStrike" spc="-1" dirty="0">
                <a:solidFill>
                  <a:srgbClr val="000000"/>
                </a:solidFill>
                <a:latin typeface="Arial"/>
              </a:rPr>
              <a:t> </a:t>
            </a:r>
            <a:endParaRPr lang="es-AR" sz="2800" b="0" strike="noStrike" spc="-1" dirty="0">
              <a:latin typeface="Arial"/>
            </a:endParaRPr>
          </a:p>
          <a:p>
            <a:pPr algn="ctr">
              <a:lnSpc>
                <a:spcPct val="100000"/>
              </a:lnSpc>
            </a:pPr>
            <a:r>
              <a:rPr lang="es-AR" sz="4000" b="1" strike="noStrike" spc="-1" dirty="0">
                <a:solidFill>
                  <a:srgbClr val="000000"/>
                </a:solidFill>
                <a:latin typeface="Arial"/>
              </a:rPr>
              <a:t> LOCALIDADES SIMPLE Y LOCALIDADES COMPUESTAS</a:t>
            </a:r>
            <a:endParaRPr lang="es-AR" sz="4000" b="0" strike="noStrike" spc="-1" dirty="0">
              <a:latin typeface="Arial"/>
            </a:endParaRPr>
          </a:p>
        </p:txBody>
      </p:sp>
      <p:pic>
        <p:nvPicPr>
          <p:cNvPr id="222" name="Imagen 221"/>
          <p:cNvPicPr/>
          <p:nvPr/>
        </p:nvPicPr>
        <p:blipFill>
          <a:blip r:embed="rId2"/>
          <a:stretch/>
        </p:blipFill>
        <p:spPr>
          <a:xfrm>
            <a:off x="144000" y="4762800"/>
            <a:ext cx="1484280" cy="1897200"/>
          </a:xfrm>
          <a:prstGeom prst="rect">
            <a:avLst/>
          </a:prstGeom>
          <a:ln w="0">
            <a:noFill/>
          </a:ln>
        </p:spPr>
      </p:pic>
      <p:pic>
        <p:nvPicPr>
          <p:cNvPr id="223" name="Imagen 222"/>
          <p:cNvPicPr/>
          <p:nvPr/>
        </p:nvPicPr>
        <p:blipFill>
          <a:blip r:embed="rId3"/>
          <a:stretch/>
        </p:blipFill>
        <p:spPr>
          <a:xfrm>
            <a:off x="683280" y="2520000"/>
            <a:ext cx="11196720" cy="2278080"/>
          </a:xfrm>
          <a:prstGeom prst="rect">
            <a:avLst/>
          </a:prstGeom>
          <a:ln w="0">
            <a:noFill/>
          </a:ln>
        </p:spPr>
      </p:pic>
      <p:pic>
        <p:nvPicPr>
          <p:cNvPr id="224" name="Imagen 223"/>
          <p:cNvPicPr/>
          <p:nvPr/>
        </p:nvPicPr>
        <p:blipFill>
          <a:blip r:embed="rId4"/>
          <a:stretch/>
        </p:blipFill>
        <p:spPr>
          <a:xfrm rot="57600">
            <a:off x="8399880" y="5402520"/>
            <a:ext cx="2496960" cy="1434240"/>
          </a:xfrm>
          <a:prstGeom prst="rect">
            <a:avLst/>
          </a:prstGeom>
          <a:ln w="0">
            <a:noFill/>
          </a:ln>
        </p:spPr>
      </p:pic>
      <p:pic>
        <p:nvPicPr>
          <p:cNvPr id="225" name="Imagen 224"/>
          <p:cNvPicPr/>
          <p:nvPr/>
        </p:nvPicPr>
        <p:blipFill>
          <a:blip r:embed="rId5"/>
          <a:stretch/>
        </p:blipFill>
        <p:spPr>
          <a:xfrm>
            <a:off x="10747440" y="4680000"/>
            <a:ext cx="1444680" cy="1260000"/>
          </a:xfrm>
          <a:prstGeom prst="rect">
            <a:avLst/>
          </a:prstGeom>
          <a:ln w="0">
            <a:noFill/>
          </a:ln>
        </p:spPr>
      </p:pic>
      <p:sp>
        <p:nvSpPr>
          <p:cNvPr id="226" name="CustomShape 2"/>
          <p:cNvSpPr/>
          <p:nvPr/>
        </p:nvSpPr>
        <p:spPr>
          <a:xfrm>
            <a:off x="7920000" y="5220360"/>
            <a:ext cx="1439640" cy="7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r>
              <a:rPr lang="es-AR" sz="1500" b="0" strike="noStrike" spc="-1" dirty="0">
                <a:latin typeface="Arial"/>
              </a:rPr>
              <a:t>Comuna 15 </a:t>
            </a:r>
            <a:r>
              <a:rPr lang="es-AR" sz="1500" b="0" strike="noStrike" spc="-1" dirty="0">
                <a:solidFill>
                  <a:srgbClr val="000000"/>
                </a:solidFill>
                <a:latin typeface="Arial"/>
                <a:ea typeface="Courier New CE"/>
              </a:rPr>
              <a:t>182.574 </a:t>
            </a:r>
            <a:r>
              <a:rPr lang="es-AR" sz="1500" b="0" strike="noStrike" spc="-1" dirty="0">
                <a:latin typeface="Arial"/>
              </a:rPr>
              <a:t>habitantes</a:t>
            </a:r>
          </a:p>
        </p:txBody>
      </p:sp>
      <p:sp>
        <p:nvSpPr>
          <p:cNvPr id="227" name="CustomShape 3"/>
          <p:cNvSpPr/>
          <p:nvPr/>
        </p:nvSpPr>
        <p:spPr>
          <a:xfrm>
            <a:off x="9945409" y="5099220"/>
            <a:ext cx="1150960" cy="7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AR" sz="1500" b="0" strike="noStrike" spc="-1" dirty="0">
                <a:latin typeface="Arial"/>
              </a:rPr>
              <a:t>Paraná </a:t>
            </a:r>
          </a:p>
          <a:p>
            <a:pPr algn="ctr"/>
            <a:r>
              <a:rPr lang="es-AR" sz="1500" b="0" strike="noStrike" spc="-1" dirty="0">
                <a:solidFill>
                  <a:srgbClr val="000000"/>
                </a:solidFill>
                <a:latin typeface="Arial"/>
                <a:ea typeface="Arial"/>
              </a:rPr>
              <a:t>247.139 habitantes</a:t>
            </a:r>
            <a:endParaRPr lang="es-AR" sz="1500" b="0" strike="noStrike" spc="-1" dirty="0">
              <a:latin typeface="Arial"/>
            </a:endParaRPr>
          </a:p>
        </p:txBody>
      </p:sp>
      <p:pic>
        <p:nvPicPr>
          <p:cNvPr id="228" name="Imagen 227"/>
          <p:cNvPicPr/>
          <p:nvPr/>
        </p:nvPicPr>
        <p:blipFill>
          <a:blip r:embed="rId6"/>
          <a:stretch/>
        </p:blipFill>
        <p:spPr>
          <a:xfrm>
            <a:off x="2862720" y="5169600"/>
            <a:ext cx="1997280" cy="1490400"/>
          </a:xfrm>
          <a:prstGeom prst="rect">
            <a:avLst/>
          </a:prstGeom>
          <a:ln w="0">
            <a:noFill/>
          </a:ln>
        </p:spPr>
      </p:pic>
      <p:sp>
        <p:nvSpPr>
          <p:cNvPr id="229" name="CustomShape 4"/>
          <p:cNvSpPr/>
          <p:nvPr/>
        </p:nvSpPr>
        <p:spPr>
          <a:xfrm>
            <a:off x="1615670" y="5491980"/>
            <a:ext cx="1431720" cy="88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r>
              <a:rPr lang="es-AR" sz="1500" b="0" strike="noStrike" spc="-1" dirty="0">
                <a:latin typeface="Arial"/>
              </a:rPr>
              <a:t>Humahuaca </a:t>
            </a:r>
            <a:r>
              <a:rPr lang="es-AR" sz="1500" b="0" strike="noStrike" spc="-1" dirty="0">
                <a:solidFill>
                  <a:srgbClr val="000000"/>
                </a:solidFill>
                <a:latin typeface="Arial"/>
                <a:ea typeface="Arial"/>
              </a:rPr>
              <a:t>10.256</a:t>
            </a:r>
            <a:r>
              <a:rPr lang="es-AR" sz="1500" b="0" strike="noStrike" spc="-1" dirty="0">
                <a:latin typeface="Arial"/>
              </a:rPr>
              <a:t> habitantes</a:t>
            </a:r>
          </a:p>
        </p:txBody>
      </p:sp>
      <p:sp>
        <p:nvSpPr>
          <p:cNvPr id="230" name="CustomShape 5"/>
          <p:cNvSpPr/>
          <p:nvPr/>
        </p:nvSpPr>
        <p:spPr>
          <a:xfrm>
            <a:off x="2433600" y="4860000"/>
            <a:ext cx="2721600" cy="256320"/>
          </a:xfrm>
          <a:prstGeom prst="rect">
            <a:avLst/>
          </a:prstGeom>
          <a:noFill/>
          <a:ln w="0">
            <a:noFill/>
          </a:ln>
        </p:spPr>
        <p:style>
          <a:lnRef idx="0">
            <a:scrgbClr r="0" g="0" b="0"/>
          </a:lnRef>
          <a:fillRef idx="0">
            <a:scrgbClr r="0" g="0" b="0"/>
          </a:fillRef>
          <a:effectRef idx="0">
            <a:scrgbClr r="0" g="0" b="0"/>
          </a:effectRef>
          <a:fontRef idx="minor"/>
        </p:style>
        <p:txBody>
          <a:bodyPr wrap="none" lIns="0" tIns="0" rIns="0" bIns="0">
            <a:spAutoFit/>
          </a:bodyPr>
          <a:lstStyle/>
          <a:p>
            <a:r>
              <a:rPr lang="es-AR" sz="1800" b="0" strike="noStrike" spc="-1">
                <a:latin typeface="Arial"/>
              </a:rPr>
              <a:t>Tafí de Valle </a:t>
            </a:r>
            <a:r>
              <a:rPr lang="es-AR" sz="1500" b="0" strike="noStrike" spc="-1">
                <a:solidFill>
                  <a:srgbClr val="000000"/>
                </a:solidFill>
                <a:latin typeface="Arial"/>
                <a:ea typeface="Arial"/>
              </a:rPr>
              <a:t>3.403 h</a:t>
            </a:r>
            <a:r>
              <a:rPr lang="es-AR" sz="1500" b="0" strike="noStrike" spc="-1">
                <a:latin typeface="Arial"/>
              </a:rPr>
              <a:t>abitantes</a:t>
            </a:r>
          </a:p>
        </p:txBody>
      </p:sp>
      <p:pic>
        <p:nvPicPr>
          <p:cNvPr id="231" name="Imagen 230"/>
          <p:cNvPicPr/>
          <p:nvPr/>
        </p:nvPicPr>
        <p:blipFill>
          <a:blip r:embed="rId7"/>
          <a:stretch/>
        </p:blipFill>
        <p:spPr>
          <a:xfrm>
            <a:off x="5580000" y="4863960"/>
            <a:ext cx="1805400" cy="1256040"/>
          </a:xfrm>
          <a:prstGeom prst="rect">
            <a:avLst/>
          </a:prstGeom>
          <a:ln w="0">
            <a:noFill/>
          </a:ln>
        </p:spPr>
      </p:pic>
      <p:sp>
        <p:nvSpPr>
          <p:cNvPr id="232" name="CustomShape 6"/>
          <p:cNvSpPr/>
          <p:nvPr/>
        </p:nvSpPr>
        <p:spPr>
          <a:xfrm>
            <a:off x="5580000" y="6120000"/>
            <a:ext cx="2160000" cy="7196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gn="ctr"/>
            <a:r>
              <a:rPr lang="es-AR" sz="1500" b="0" strike="noStrike" spc="-1">
                <a:latin typeface="Arial"/>
              </a:rPr>
              <a:t> San José de los Cerrillos </a:t>
            </a:r>
            <a:r>
              <a:rPr lang="es-AR" sz="1500" b="0" strike="noStrike" spc="-1">
                <a:solidFill>
                  <a:srgbClr val="000000"/>
                </a:solidFill>
                <a:latin typeface="Arial"/>
                <a:ea typeface="Arial"/>
              </a:rPr>
              <a:t>11.869</a:t>
            </a:r>
            <a:endParaRPr lang="es-AR" sz="1500" b="0" strike="noStrike" spc="-1">
              <a:latin typeface="Arial"/>
            </a:endParaRPr>
          </a:p>
        </p:txBody>
      </p:sp>
      <p:sp>
        <p:nvSpPr>
          <p:cNvPr id="233" name="TextShape 7"/>
          <p:cNvSpPr txBox="1"/>
          <p:nvPr/>
        </p:nvSpPr>
        <p:spPr>
          <a:xfrm>
            <a:off x="5797440" y="2910600"/>
            <a:ext cx="669960" cy="194040"/>
          </a:xfrm>
          <a:prstGeom prst="rect">
            <a:avLst/>
          </a:prstGeom>
          <a:blipFill rotWithShape="0">
            <a:blip r:embed="rId8"/>
            <a:stretch/>
          </a:blipFill>
          <a:ln w="0">
            <a:noFill/>
          </a:ln>
        </p:spPr>
        <p:txBody>
          <a:bodyPr lIns="90000" tIns="45000" rIns="90000" bIns="45000" anchor="ctr" anchorCtr="1">
            <a:noAutofit/>
          </a:bodyPr>
          <a:lstStyle/>
          <a:p>
            <a:pPr algn="ctr"/>
            <a:r>
              <a:rPr lang="es-AR" sz="1800" b="0" strike="noStrike" spc="-1">
                <a:latin typeface="Arial"/>
              </a:rPr>
              <a:t> </a:t>
            </a:r>
          </a:p>
        </p:txBody>
      </p:sp>
      <p:pic>
        <p:nvPicPr>
          <p:cNvPr id="234" name="Imagen 233"/>
          <p:cNvPicPr/>
          <p:nvPr/>
        </p:nvPicPr>
        <p:blipFill>
          <a:blip r:embed="rId8"/>
          <a:stretch/>
        </p:blipFill>
        <p:spPr>
          <a:xfrm>
            <a:off x="5797440" y="2910600"/>
            <a:ext cx="669960" cy="194040"/>
          </a:xfrm>
          <a:prstGeom prst="rect">
            <a:avLst/>
          </a:prstGeom>
          <a:ln w="0">
            <a:noFill/>
          </a:ln>
        </p:spPr>
      </p:pic>
      <p:sp>
        <p:nvSpPr>
          <p:cNvPr id="235" name="TextShape 8"/>
          <p:cNvSpPr txBox="1"/>
          <p:nvPr/>
        </p:nvSpPr>
        <p:spPr>
          <a:xfrm>
            <a:off x="5797440" y="2910600"/>
            <a:ext cx="669960" cy="194040"/>
          </a:xfrm>
          <a:prstGeom prst="rect">
            <a:avLst/>
          </a:prstGeom>
          <a:blipFill rotWithShape="0">
            <a:blip r:embed="rId8"/>
            <a:stretch/>
          </a:blipFill>
          <a:ln w="0">
            <a:noFill/>
          </a:ln>
        </p:spPr>
        <p:txBody>
          <a:bodyPr lIns="90000" tIns="45000" rIns="90000" bIns="45000" anchor="ctr" anchorCtr="1">
            <a:noAutofit/>
          </a:bodyPr>
          <a:lstStyle/>
          <a:p>
            <a:pPr algn="ctr"/>
            <a:r>
              <a:rPr lang="es-AR" sz="1800" b="0" strike="noStrike" spc="-1">
                <a:latin typeface="Arial"/>
              </a:rPr>
              <a:t> </a:t>
            </a:r>
          </a:p>
        </p:txBody>
      </p:sp>
      <p:pic>
        <p:nvPicPr>
          <p:cNvPr id="236" name="Imagen 235"/>
          <p:cNvPicPr/>
          <p:nvPr/>
        </p:nvPicPr>
        <p:blipFill>
          <a:blip r:embed="rId8"/>
          <a:stretch/>
        </p:blipFill>
        <p:spPr>
          <a:xfrm>
            <a:off x="5797440" y="2910600"/>
            <a:ext cx="669960" cy="194040"/>
          </a:xfrm>
          <a:prstGeom prst="rect">
            <a:avLst/>
          </a:prstGeom>
          <a:ln w="0">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360000" y="439560"/>
            <a:ext cx="6480000" cy="2260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AR" sz="4800" b="0" strike="noStrike" spc="-1">
                <a:solidFill>
                  <a:srgbClr val="000000"/>
                </a:solidFill>
                <a:latin typeface="Arial"/>
              </a:rPr>
              <a:t>Se segmenta cada</a:t>
            </a:r>
            <a:endParaRPr lang="es-AR" sz="4800" b="0" strike="noStrike" spc="-1">
              <a:latin typeface="Arial"/>
            </a:endParaRPr>
          </a:p>
          <a:p>
            <a:pPr>
              <a:lnSpc>
                <a:spcPct val="100000"/>
              </a:lnSpc>
            </a:pPr>
            <a:r>
              <a:rPr lang="es-AR" sz="4800" b="0" strike="noStrike" spc="-1">
                <a:solidFill>
                  <a:srgbClr val="000000"/>
                </a:solidFill>
                <a:latin typeface="Arial"/>
              </a:rPr>
              <a:t>RADIO de la localidad</a:t>
            </a:r>
            <a:endParaRPr lang="es-AR" sz="4800" b="0" strike="noStrike" spc="-1">
              <a:latin typeface="Arial"/>
            </a:endParaRPr>
          </a:p>
        </p:txBody>
      </p:sp>
      <p:pic>
        <p:nvPicPr>
          <p:cNvPr id="238" name="Imagen 237"/>
          <p:cNvPicPr/>
          <p:nvPr/>
        </p:nvPicPr>
        <p:blipFill>
          <a:blip r:embed="rId2"/>
          <a:stretch/>
        </p:blipFill>
        <p:spPr>
          <a:xfrm>
            <a:off x="6840000" y="360000"/>
            <a:ext cx="5074920" cy="6005520"/>
          </a:xfrm>
          <a:prstGeom prst="rect">
            <a:avLst/>
          </a:prstGeom>
          <a:ln w="0">
            <a:solidFill>
              <a:srgbClr val="3465A4"/>
            </a:solidFill>
          </a:ln>
        </p:spPr>
      </p:pic>
      <p:sp>
        <p:nvSpPr>
          <p:cNvPr id="239" name="CustomShape 2"/>
          <p:cNvSpPr/>
          <p:nvPr/>
        </p:nvSpPr>
        <p:spPr>
          <a:xfrm>
            <a:off x="3884040" y="3076920"/>
            <a:ext cx="2335680" cy="23029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u="sng" strike="noStrike" spc="-1">
                <a:uFillTx/>
                <a:latin typeface="Arial"/>
              </a:rPr>
              <a:t>Cantidad de viviendas</a:t>
            </a:r>
            <a:endParaRPr lang="es-AR" sz="1800" b="0" strike="noStrike" spc="-1">
              <a:latin typeface="Arial"/>
            </a:endParaRPr>
          </a:p>
          <a:p>
            <a:pPr algn="ctr">
              <a:lnSpc>
                <a:spcPct val="100000"/>
              </a:lnSpc>
            </a:pPr>
            <a:endParaRPr lang="es-AR" sz="1800" b="0" strike="noStrike" spc="-1">
              <a:latin typeface="Arial"/>
            </a:endParaRPr>
          </a:p>
          <a:p>
            <a:pPr algn="ctr">
              <a:lnSpc>
                <a:spcPct val="100000"/>
              </a:lnSpc>
            </a:pPr>
            <a:r>
              <a:rPr lang="es-AR" sz="2800" b="1" strike="noStrike" spc="-1">
                <a:latin typeface="Arial"/>
              </a:rPr>
              <a:t>Deseada</a:t>
            </a:r>
            <a:endParaRPr lang="es-AR" sz="2800" b="0" strike="noStrike" spc="-1">
              <a:latin typeface="Arial"/>
            </a:endParaRPr>
          </a:p>
          <a:p>
            <a:pPr algn="ctr">
              <a:lnSpc>
                <a:spcPct val="100000"/>
              </a:lnSpc>
            </a:pPr>
            <a:r>
              <a:rPr lang="es-AR" sz="2800" b="1" strike="noStrike" spc="-1">
                <a:latin typeface="Arial"/>
              </a:rPr>
              <a:t>Máxima</a:t>
            </a:r>
            <a:endParaRPr lang="es-AR" sz="2800" b="0" strike="noStrike" spc="-1">
              <a:latin typeface="Arial"/>
            </a:endParaRPr>
          </a:p>
          <a:p>
            <a:pPr algn="ctr">
              <a:lnSpc>
                <a:spcPct val="100000"/>
              </a:lnSpc>
            </a:pPr>
            <a:r>
              <a:rPr lang="es-AR" sz="2800" b="1" strike="noStrike" spc="-1">
                <a:latin typeface="Arial"/>
              </a:rPr>
              <a:t>Mínima</a:t>
            </a:r>
            <a:endParaRPr lang="es-AR" sz="2800" b="0" strike="noStrike" spc="-1">
              <a:latin typeface="Arial"/>
            </a:endParaRPr>
          </a:p>
          <a:p>
            <a:pPr algn="ctr">
              <a:lnSpc>
                <a:spcPct val="100000"/>
              </a:lnSpc>
            </a:pPr>
            <a:endParaRPr lang="es-AR" sz="2800" b="0" strike="noStrike" spc="-1">
              <a:latin typeface="Arial"/>
            </a:endParaRPr>
          </a:p>
        </p:txBody>
      </p:sp>
      <p:sp>
        <p:nvSpPr>
          <p:cNvPr id="240" name="CustomShape 3"/>
          <p:cNvSpPr/>
          <p:nvPr/>
        </p:nvSpPr>
        <p:spPr>
          <a:xfrm>
            <a:off x="277080" y="2340000"/>
            <a:ext cx="2986680" cy="3960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2600" b="0" u="sng" strike="noStrike" spc="-1" dirty="0" err="1">
                <a:uFillTx/>
                <a:latin typeface="Arial"/>
              </a:rPr>
              <a:t>Metodos</a:t>
            </a:r>
            <a:r>
              <a:rPr lang="es-AR" sz="2600" b="0" u="sng" strike="noStrike" spc="-1" dirty="0">
                <a:uFillTx/>
                <a:latin typeface="Arial"/>
              </a:rPr>
              <a:t> de segmentación </a:t>
            </a:r>
            <a:endParaRPr lang="es-AR" sz="2600" b="0" strike="noStrike" spc="-1" dirty="0">
              <a:latin typeface="Arial"/>
            </a:endParaRPr>
          </a:p>
          <a:p>
            <a:pPr algn="ctr">
              <a:lnSpc>
                <a:spcPct val="100000"/>
              </a:lnSpc>
            </a:pPr>
            <a:endParaRPr lang="es-AR" sz="2600" b="0" strike="noStrike" spc="-1" dirty="0">
              <a:latin typeface="Arial"/>
            </a:endParaRPr>
          </a:p>
          <a:p>
            <a:pPr marL="216000" indent="-216000" algn="just">
              <a:lnSpc>
                <a:spcPct val="100000"/>
              </a:lnSpc>
              <a:buClr>
                <a:srgbClr val="000000"/>
              </a:buClr>
              <a:buFont typeface="Wingdings" charset="2"/>
              <a:buChar char=""/>
            </a:pPr>
            <a:r>
              <a:rPr lang="es-AR" sz="2600" b="1" strike="noStrike" spc="-1" dirty="0">
                <a:latin typeface="Arial"/>
              </a:rPr>
              <a:t>Manzanas independientes</a:t>
            </a:r>
            <a:endParaRPr lang="es-AR" sz="2600" b="0" strike="noStrike" spc="-1" dirty="0">
              <a:latin typeface="Arial"/>
            </a:endParaRPr>
          </a:p>
          <a:p>
            <a:pPr marL="216000" indent="-216000" algn="just">
              <a:lnSpc>
                <a:spcPct val="100000"/>
              </a:lnSpc>
              <a:buClr>
                <a:srgbClr val="000000"/>
              </a:buClr>
              <a:buFont typeface="Wingdings" charset="2"/>
              <a:buChar char=""/>
            </a:pPr>
            <a:r>
              <a:rPr lang="es-AR" sz="2600" b="1" strike="noStrike" spc="-1" dirty="0">
                <a:latin typeface="Arial"/>
              </a:rPr>
              <a:t>Lados completos</a:t>
            </a:r>
            <a:endParaRPr lang="es-AR" sz="2600" b="0" strike="noStrike" spc="-1" dirty="0">
              <a:latin typeface="Arial"/>
            </a:endParaRPr>
          </a:p>
          <a:p>
            <a:pPr marL="216000" indent="-216000" algn="just">
              <a:lnSpc>
                <a:spcPct val="100000"/>
              </a:lnSpc>
              <a:buClr>
                <a:srgbClr val="000000"/>
              </a:buClr>
              <a:buFont typeface="Wingdings" charset="2"/>
              <a:buChar char=""/>
            </a:pPr>
            <a:r>
              <a:rPr lang="es-AR" sz="2600" b="1" strike="noStrike" spc="-1" dirty="0">
                <a:latin typeface="Arial"/>
              </a:rPr>
              <a:t>Combinado</a:t>
            </a:r>
            <a:endParaRPr lang="es-AR" sz="2600" b="0" strike="noStrike" spc="-1" dirty="0">
              <a:latin typeface="Arial"/>
            </a:endParaRPr>
          </a:p>
          <a:p>
            <a:pPr algn="ctr">
              <a:lnSpc>
                <a:spcPct val="100000"/>
              </a:lnSpc>
            </a:pPr>
            <a:endParaRPr lang="es-AR" sz="2600" b="0" strike="noStrike" spc="-1" dirty="0">
              <a:latin typeface="Arial"/>
            </a:endParaRPr>
          </a:p>
        </p:txBody>
      </p:sp>
      <p:sp>
        <p:nvSpPr>
          <p:cNvPr id="241" name="CustomShape 4"/>
          <p:cNvSpPr/>
          <p:nvPr/>
        </p:nvSpPr>
        <p:spPr>
          <a:xfrm>
            <a:off x="6270312" y="4140000"/>
            <a:ext cx="720000" cy="540000"/>
          </a:xfrm>
          <a:custGeom>
            <a:avLst/>
            <a:gdLst/>
            <a:ahLst/>
            <a:cxnLst/>
            <a:rect l="0" t="0" r="r" b="b"/>
            <a:pathLst>
              <a:path w="2002" h="1502">
                <a:moveTo>
                  <a:pt x="0" y="375"/>
                </a:moveTo>
                <a:lnTo>
                  <a:pt x="1500" y="375"/>
                </a:lnTo>
                <a:lnTo>
                  <a:pt x="1500" y="0"/>
                </a:lnTo>
                <a:lnTo>
                  <a:pt x="2001" y="750"/>
                </a:lnTo>
                <a:lnTo>
                  <a:pt x="1500" y="1501"/>
                </a:lnTo>
                <a:lnTo>
                  <a:pt x="1500" y="1125"/>
                </a:lnTo>
                <a:lnTo>
                  <a:pt x="0" y="1125"/>
                </a:lnTo>
                <a:lnTo>
                  <a:pt x="0" y="375"/>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
        <p:nvSpPr>
          <p:cNvPr id="242" name="CustomShape 5"/>
          <p:cNvSpPr/>
          <p:nvPr/>
        </p:nvSpPr>
        <p:spPr>
          <a:xfrm>
            <a:off x="3135156" y="4140000"/>
            <a:ext cx="720000" cy="540000"/>
          </a:xfrm>
          <a:custGeom>
            <a:avLst/>
            <a:gdLst/>
            <a:ahLst/>
            <a:cxnLst/>
            <a:rect l="0" t="0" r="r" b="b"/>
            <a:pathLst>
              <a:path w="2002" h="1502">
                <a:moveTo>
                  <a:pt x="0" y="375"/>
                </a:moveTo>
                <a:lnTo>
                  <a:pt x="1500" y="375"/>
                </a:lnTo>
                <a:lnTo>
                  <a:pt x="1500" y="0"/>
                </a:lnTo>
                <a:lnTo>
                  <a:pt x="2001" y="750"/>
                </a:lnTo>
                <a:lnTo>
                  <a:pt x="1500" y="1501"/>
                </a:lnTo>
                <a:lnTo>
                  <a:pt x="1500" y="1125"/>
                </a:lnTo>
                <a:lnTo>
                  <a:pt x="0" y="1125"/>
                </a:lnTo>
                <a:lnTo>
                  <a:pt x="0" y="375"/>
                </a:lnTo>
              </a:path>
            </a:pathLst>
          </a:custGeom>
          <a:solidFill>
            <a:srgbClr val="729FCF"/>
          </a:solidFill>
          <a:ln w="0">
            <a:solidFill>
              <a:srgbClr val="3465A4"/>
            </a:solidFill>
          </a:ln>
        </p:spPr>
        <p:style>
          <a:lnRef idx="0">
            <a:scrgbClr r="0" g="0" b="0"/>
          </a:lnRef>
          <a:fillRef idx="0">
            <a:scrgbClr r="0" g="0" b="0"/>
          </a:fillRef>
          <a:effectRef idx="0">
            <a:scrgbClr r="0" g="0" b="0"/>
          </a:effectRef>
          <a:fontRef idx="minor"/>
        </p:style>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n 242"/>
          <p:cNvPicPr/>
          <p:nvPr/>
        </p:nvPicPr>
        <p:blipFill>
          <a:blip r:embed="rId2"/>
          <a:stretch/>
        </p:blipFill>
        <p:spPr>
          <a:xfrm rot="21309600">
            <a:off x="5465520" y="4898520"/>
            <a:ext cx="2408760" cy="1662480"/>
          </a:xfrm>
          <a:prstGeom prst="rect">
            <a:avLst/>
          </a:prstGeom>
          <a:ln w="0">
            <a:noFill/>
          </a:ln>
        </p:spPr>
      </p:pic>
      <p:pic>
        <p:nvPicPr>
          <p:cNvPr id="244" name="Imagen 243"/>
          <p:cNvPicPr/>
          <p:nvPr/>
        </p:nvPicPr>
        <p:blipFill>
          <a:blip r:embed="rId3"/>
          <a:stretch/>
        </p:blipFill>
        <p:spPr>
          <a:xfrm rot="19687800">
            <a:off x="867960" y="2360880"/>
            <a:ext cx="2042640" cy="2508480"/>
          </a:xfrm>
          <a:prstGeom prst="rect">
            <a:avLst/>
          </a:prstGeom>
          <a:ln w="0">
            <a:noFill/>
          </a:ln>
        </p:spPr>
      </p:pic>
      <p:pic>
        <p:nvPicPr>
          <p:cNvPr id="245" name="Imagen 244"/>
          <p:cNvPicPr/>
          <p:nvPr/>
        </p:nvPicPr>
        <p:blipFill>
          <a:blip r:embed="rId4"/>
          <a:stretch/>
        </p:blipFill>
        <p:spPr>
          <a:xfrm rot="5365800">
            <a:off x="2112840" y="4079880"/>
            <a:ext cx="1590840" cy="1727640"/>
          </a:xfrm>
          <a:prstGeom prst="rect">
            <a:avLst/>
          </a:prstGeom>
          <a:ln w="0">
            <a:noFill/>
          </a:ln>
        </p:spPr>
      </p:pic>
      <p:pic>
        <p:nvPicPr>
          <p:cNvPr id="246" name="Imagen 245"/>
          <p:cNvPicPr/>
          <p:nvPr/>
        </p:nvPicPr>
        <p:blipFill>
          <a:blip r:embed="rId5"/>
          <a:stretch/>
        </p:blipFill>
        <p:spPr>
          <a:xfrm rot="1774800">
            <a:off x="521280" y="442800"/>
            <a:ext cx="1651320" cy="1799640"/>
          </a:xfrm>
          <a:prstGeom prst="rect">
            <a:avLst/>
          </a:prstGeom>
          <a:ln w="0">
            <a:noFill/>
          </a:ln>
        </p:spPr>
      </p:pic>
      <p:pic>
        <p:nvPicPr>
          <p:cNvPr id="247" name="Imagen 246"/>
          <p:cNvPicPr/>
          <p:nvPr/>
        </p:nvPicPr>
        <p:blipFill>
          <a:blip r:embed="rId6"/>
          <a:stretch/>
        </p:blipFill>
        <p:spPr>
          <a:xfrm rot="1826400">
            <a:off x="9872280" y="3510000"/>
            <a:ext cx="1778760" cy="2619720"/>
          </a:xfrm>
          <a:prstGeom prst="rect">
            <a:avLst/>
          </a:prstGeom>
          <a:ln w="0">
            <a:noFill/>
          </a:ln>
        </p:spPr>
      </p:pic>
      <p:pic>
        <p:nvPicPr>
          <p:cNvPr id="248" name="Imagen 247"/>
          <p:cNvPicPr/>
          <p:nvPr/>
        </p:nvPicPr>
        <p:blipFill>
          <a:blip r:embed="rId7"/>
          <a:stretch/>
        </p:blipFill>
        <p:spPr>
          <a:xfrm rot="1254600">
            <a:off x="8062200" y="4177800"/>
            <a:ext cx="1610280" cy="2104560"/>
          </a:xfrm>
          <a:prstGeom prst="rect">
            <a:avLst/>
          </a:prstGeom>
          <a:ln w="0">
            <a:noFill/>
          </a:ln>
        </p:spPr>
      </p:pic>
      <p:pic>
        <p:nvPicPr>
          <p:cNvPr id="249" name="Imagen 248"/>
          <p:cNvPicPr/>
          <p:nvPr/>
        </p:nvPicPr>
        <p:blipFill>
          <a:blip r:embed="rId8"/>
          <a:stretch/>
        </p:blipFill>
        <p:spPr>
          <a:xfrm rot="20014200">
            <a:off x="3111480" y="679680"/>
            <a:ext cx="2615400" cy="1572120"/>
          </a:xfrm>
          <a:prstGeom prst="rect">
            <a:avLst/>
          </a:prstGeom>
          <a:ln w="0">
            <a:noFill/>
          </a:ln>
        </p:spPr>
      </p:pic>
      <p:pic>
        <p:nvPicPr>
          <p:cNvPr id="250" name="Imagen 249"/>
          <p:cNvPicPr/>
          <p:nvPr/>
        </p:nvPicPr>
        <p:blipFill>
          <a:blip r:embed="rId9"/>
          <a:stretch/>
        </p:blipFill>
        <p:spPr>
          <a:xfrm rot="1927800">
            <a:off x="7710480" y="506160"/>
            <a:ext cx="2234880" cy="1149120"/>
          </a:xfrm>
          <a:prstGeom prst="rect">
            <a:avLst/>
          </a:prstGeom>
          <a:ln w="0">
            <a:noFill/>
          </a:ln>
        </p:spPr>
      </p:pic>
      <p:sp>
        <p:nvSpPr>
          <p:cNvPr id="251" name="CustomShape 1"/>
          <p:cNvSpPr/>
          <p:nvPr/>
        </p:nvSpPr>
        <p:spPr>
          <a:xfrm>
            <a:off x="1004760" y="952920"/>
            <a:ext cx="10514880" cy="40867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4800" b="0" strike="noStrike" spc="-1">
                <a:solidFill>
                  <a:srgbClr val="000000"/>
                </a:solidFill>
                <a:latin typeface="Arial"/>
                <a:ea typeface="Microsoft YaHei"/>
              </a:rPr>
              <a:t>¿Que tipo de radios se pueden segmentar?</a:t>
            </a:r>
            <a:br/>
            <a:br/>
            <a:r>
              <a:rPr lang="es-AR" sz="4800" b="1" strike="noStrike" spc="-1">
                <a:solidFill>
                  <a:srgbClr val="000000"/>
                </a:solidFill>
                <a:latin typeface="Arial"/>
                <a:ea typeface="Microsoft YaHei"/>
              </a:rPr>
              <a:t>RADIOS URBANOS</a:t>
            </a:r>
            <a:br/>
            <a:br/>
            <a:r>
              <a:rPr lang="es-AR" sz="4800" b="1" strike="noStrike" spc="-1">
                <a:solidFill>
                  <a:srgbClr val="000000"/>
                </a:solidFill>
                <a:latin typeface="Arial"/>
                <a:ea typeface="Microsoft YaHei"/>
              </a:rPr>
              <a:t>RADIOS MIXTOS</a:t>
            </a:r>
            <a:endParaRPr lang="es-AR" sz="4800" b="0" strike="noStrike" spc="-1">
              <a:latin typeface="Arial"/>
            </a:endParaRPr>
          </a:p>
        </p:txBody>
      </p:sp>
      <p:pic>
        <p:nvPicPr>
          <p:cNvPr id="252" name="Imagen 251"/>
          <p:cNvPicPr/>
          <p:nvPr/>
        </p:nvPicPr>
        <p:blipFill>
          <a:blip r:embed="rId10"/>
          <a:stretch/>
        </p:blipFill>
        <p:spPr>
          <a:xfrm>
            <a:off x="180000" y="4680000"/>
            <a:ext cx="1490400" cy="1945440"/>
          </a:xfrm>
          <a:prstGeom prst="rect">
            <a:avLst/>
          </a:prstGeom>
          <a:ln w="0">
            <a:noFill/>
          </a:ln>
        </p:spPr>
      </p:pic>
      <p:pic>
        <p:nvPicPr>
          <p:cNvPr id="253" name="Imagen 252"/>
          <p:cNvPicPr/>
          <p:nvPr/>
        </p:nvPicPr>
        <p:blipFill>
          <a:blip r:embed="rId11"/>
          <a:stretch/>
        </p:blipFill>
        <p:spPr>
          <a:xfrm>
            <a:off x="3420000" y="4918680"/>
            <a:ext cx="1800000" cy="1741320"/>
          </a:xfrm>
          <a:prstGeom prst="rect">
            <a:avLst/>
          </a:prstGeom>
          <a:ln w="0">
            <a:noFill/>
          </a:ln>
        </p:spPr>
      </p:pic>
      <p:pic>
        <p:nvPicPr>
          <p:cNvPr id="254" name="Imagen 253"/>
          <p:cNvPicPr/>
          <p:nvPr/>
        </p:nvPicPr>
        <p:blipFill>
          <a:blip r:embed="rId12"/>
          <a:stretch/>
        </p:blipFill>
        <p:spPr>
          <a:xfrm>
            <a:off x="10736640" y="180000"/>
            <a:ext cx="1143360" cy="3306600"/>
          </a:xfrm>
          <a:prstGeom prst="rect">
            <a:avLst/>
          </a:prstGeom>
          <a:ln w="0">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CustomShape 1"/>
          <p:cNvSpPr/>
          <p:nvPr/>
        </p:nvSpPr>
        <p:spPr>
          <a:xfrm>
            <a:off x="1004760" y="180000"/>
            <a:ext cx="10514880" cy="899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3600" b="1" strike="noStrike" spc="-1" dirty="0">
                <a:solidFill>
                  <a:schemeClr val="accent1"/>
                </a:solidFill>
                <a:latin typeface="Verdana" panose="020B0604030504040204" pitchFamily="34" charset="0"/>
                <a:ea typeface="Verdana" panose="020B0604030504040204" pitchFamily="34" charset="0"/>
              </a:rPr>
              <a:t>RADIO URBANO</a:t>
            </a:r>
            <a:endParaRPr lang="es-AR" sz="3600" b="0" strike="noStrike" spc="-1" dirty="0">
              <a:solidFill>
                <a:schemeClr val="accent1"/>
              </a:solidFill>
              <a:latin typeface="Verdana" panose="020B0604030504040204" pitchFamily="34" charset="0"/>
              <a:ea typeface="Verdana" panose="020B0604030504040204" pitchFamily="34" charset="0"/>
            </a:endParaRPr>
          </a:p>
        </p:txBody>
      </p:sp>
      <p:pic>
        <p:nvPicPr>
          <p:cNvPr id="256" name="Imagen 255"/>
          <p:cNvPicPr/>
          <p:nvPr/>
        </p:nvPicPr>
        <p:blipFill>
          <a:blip r:embed="rId2"/>
          <a:stretch/>
        </p:blipFill>
        <p:spPr>
          <a:xfrm>
            <a:off x="1575360" y="1221840"/>
            <a:ext cx="9044280" cy="5387400"/>
          </a:xfrm>
          <a:prstGeom prst="rect">
            <a:avLst/>
          </a:prstGeom>
          <a:ln w="0">
            <a:solidFill>
              <a:srgbClr val="3465A4"/>
            </a:solidFill>
          </a:ln>
        </p:spPr>
      </p:pic>
      <p:sp>
        <p:nvSpPr>
          <p:cNvPr id="257" name="CustomShape 2"/>
          <p:cNvSpPr/>
          <p:nvPr/>
        </p:nvSpPr>
        <p:spPr>
          <a:xfrm>
            <a:off x="180000" y="5081760"/>
            <a:ext cx="2159640" cy="8578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SEGMENTOS</a:t>
            </a:r>
          </a:p>
          <a:p>
            <a:pPr algn="ctr">
              <a:lnSpc>
                <a:spcPct val="100000"/>
              </a:lnSpc>
            </a:pPr>
            <a:r>
              <a:rPr lang="es-AR" sz="1800" b="0" strike="noStrike" spc="-1">
                <a:latin typeface="Arial"/>
              </a:rPr>
              <a:t>VIV COLECTIVAS</a:t>
            </a:r>
          </a:p>
          <a:p>
            <a:pPr algn="ctr">
              <a:lnSpc>
                <a:spcPct val="100000"/>
              </a:lnSpc>
            </a:pPr>
            <a:r>
              <a:rPr lang="es-AR" sz="1800" b="0" strike="noStrike" spc="-1">
                <a:latin typeface="Arial"/>
              </a:rPr>
              <a:t>90</a:t>
            </a:r>
          </a:p>
        </p:txBody>
      </p:sp>
      <p:sp>
        <p:nvSpPr>
          <p:cNvPr id="258" name="CustomShape 3"/>
          <p:cNvSpPr/>
          <p:nvPr/>
        </p:nvSpPr>
        <p:spPr>
          <a:xfrm>
            <a:off x="9543960" y="1980360"/>
            <a:ext cx="2159640" cy="71964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SEGMENTOS</a:t>
            </a:r>
          </a:p>
          <a:p>
            <a:pPr algn="ctr">
              <a:lnSpc>
                <a:spcPct val="100000"/>
              </a:lnSpc>
            </a:pPr>
            <a:r>
              <a:rPr lang="es-AR" sz="1800" b="0" strike="noStrike" spc="-1">
                <a:latin typeface="Arial"/>
              </a:rPr>
              <a:t>01-05</a:t>
            </a:r>
          </a:p>
        </p:txBody>
      </p:sp>
      <p:sp>
        <p:nvSpPr>
          <p:cNvPr id="259" name="Line 4"/>
          <p:cNvSpPr/>
          <p:nvPr/>
        </p:nvSpPr>
        <p:spPr>
          <a:xfrm>
            <a:off x="900000" y="5940000"/>
            <a:ext cx="900000" cy="54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260" name="Line 5"/>
          <p:cNvSpPr/>
          <p:nvPr/>
        </p:nvSpPr>
        <p:spPr>
          <a:xfrm flipH="1">
            <a:off x="9900000" y="2700360"/>
            <a:ext cx="108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CustomShape 1"/>
          <p:cNvSpPr/>
          <p:nvPr/>
        </p:nvSpPr>
        <p:spPr>
          <a:xfrm>
            <a:off x="6944760" y="816120"/>
            <a:ext cx="4754880" cy="12477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3600" b="1" strike="noStrike" spc="-1" dirty="0">
                <a:solidFill>
                  <a:schemeClr val="accent1"/>
                </a:solidFill>
                <a:latin typeface="Verdana" panose="020B0604030504040204" pitchFamily="34" charset="0"/>
                <a:ea typeface="Verdana" panose="020B0604030504040204" pitchFamily="34" charset="0"/>
              </a:rPr>
              <a:t>RADIO MIXTO</a:t>
            </a:r>
            <a:br>
              <a:rPr dirty="0"/>
            </a:br>
            <a:r>
              <a:rPr lang="es-AR" sz="2000" b="1" strike="noStrike" spc="-1" dirty="0">
                <a:solidFill>
                  <a:srgbClr val="000000"/>
                </a:solidFill>
                <a:latin typeface="Arial"/>
                <a:ea typeface="Microsoft YaHei"/>
              </a:rPr>
              <a:t>1 RADIO COMPARTIDO CON 3 LOCALIDADES</a:t>
            </a:r>
            <a:endParaRPr lang="es-AR" sz="2000" b="0" strike="noStrike" spc="-1" dirty="0">
              <a:latin typeface="Arial"/>
            </a:endParaRPr>
          </a:p>
        </p:txBody>
      </p:sp>
      <p:pic>
        <p:nvPicPr>
          <p:cNvPr id="262" name="Imagen 261"/>
          <p:cNvPicPr/>
          <p:nvPr/>
        </p:nvPicPr>
        <p:blipFill>
          <a:blip r:embed="rId2"/>
          <a:stretch/>
        </p:blipFill>
        <p:spPr>
          <a:xfrm>
            <a:off x="5580000" y="3929400"/>
            <a:ext cx="6299640" cy="2730240"/>
          </a:xfrm>
          <a:prstGeom prst="rect">
            <a:avLst/>
          </a:prstGeom>
          <a:ln w="0">
            <a:solidFill>
              <a:srgbClr val="3465A4"/>
            </a:solidFill>
          </a:ln>
        </p:spPr>
      </p:pic>
      <p:pic>
        <p:nvPicPr>
          <p:cNvPr id="263" name="Imagen 262"/>
          <p:cNvPicPr/>
          <p:nvPr/>
        </p:nvPicPr>
        <p:blipFill>
          <a:blip r:embed="rId3"/>
          <a:stretch/>
        </p:blipFill>
        <p:spPr>
          <a:xfrm>
            <a:off x="2160000" y="2340000"/>
            <a:ext cx="5654880" cy="2713320"/>
          </a:xfrm>
          <a:prstGeom prst="rect">
            <a:avLst/>
          </a:prstGeom>
          <a:ln w="0">
            <a:solidFill>
              <a:srgbClr val="3465A4"/>
            </a:solidFill>
          </a:ln>
        </p:spPr>
      </p:pic>
      <p:pic>
        <p:nvPicPr>
          <p:cNvPr id="264" name="Imagen 263"/>
          <p:cNvPicPr/>
          <p:nvPr/>
        </p:nvPicPr>
        <p:blipFill>
          <a:blip r:embed="rId4"/>
          <a:stretch/>
        </p:blipFill>
        <p:spPr>
          <a:xfrm>
            <a:off x="180000" y="290880"/>
            <a:ext cx="4683600" cy="2228760"/>
          </a:xfrm>
          <a:prstGeom prst="rect">
            <a:avLst/>
          </a:prstGeom>
          <a:ln w="0">
            <a:solidFill>
              <a:srgbClr val="3465A4"/>
            </a:solidFill>
          </a:ln>
        </p:spPr>
      </p:pic>
      <p:sp>
        <p:nvSpPr>
          <p:cNvPr id="265" name="CustomShape 2"/>
          <p:cNvSpPr/>
          <p:nvPr/>
        </p:nvSpPr>
        <p:spPr>
          <a:xfrm>
            <a:off x="4722480" y="276480"/>
            <a:ext cx="2159640" cy="8578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1RA LOCALIDAD</a:t>
            </a:r>
          </a:p>
          <a:p>
            <a:pPr algn="ctr">
              <a:lnSpc>
                <a:spcPct val="100000"/>
              </a:lnSpc>
            </a:pPr>
            <a:r>
              <a:rPr lang="es-AR" sz="1800" b="0" strike="noStrike" spc="-1">
                <a:latin typeface="Arial"/>
              </a:rPr>
              <a:t>SEGMENTOS</a:t>
            </a:r>
          </a:p>
          <a:p>
            <a:pPr algn="ctr">
              <a:lnSpc>
                <a:spcPct val="100000"/>
              </a:lnSpc>
            </a:pPr>
            <a:r>
              <a:rPr lang="es-AR" sz="1800" b="0" strike="noStrike" spc="-1">
                <a:latin typeface="Arial"/>
              </a:rPr>
              <a:t>80-89</a:t>
            </a:r>
          </a:p>
        </p:txBody>
      </p:sp>
      <p:sp>
        <p:nvSpPr>
          <p:cNvPr id="266" name="CustomShape 3"/>
          <p:cNvSpPr/>
          <p:nvPr/>
        </p:nvSpPr>
        <p:spPr>
          <a:xfrm>
            <a:off x="540000" y="3780000"/>
            <a:ext cx="2159640" cy="8578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2DA LOCALIDAD</a:t>
            </a:r>
          </a:p>
          <a:p>
            <a:pPr algn="ctr">
              <a:lnSpc>
                <a:spcPct val="100000"/>
              </a:lnSpc>
            </a:pPr>
            <a:r>
              <a:rPr lang="es-AR" sz="1800" b="0" strike="noStrike" spc="-1">
                <a:latin typeface="Arial"/>
              </a:rPr>
              <a:t>SEGMENTOS</a:t>
            </a:r>
          </a:p>
          <a:p>
            <a:pPr algn="ctr">
              <a:lnSpc>
                <a:spcPct val="100000"/>
              </a:lnSpc>
            </a:pPr>
            <a:r>
              <a:rPr lang="es-AR" sz="1800" b="0" strike="noStrike" spc="-1">
                <a:latin typeface="Arial"/>
              </a:rPr>
              <a:t>70-79</a:t>
            </a:r>
          </a:p>
        </p:txBody>
      </p:sp>
      <p:sp>
        <p:nvSpPr>
          <p:cNvPr id="267" name="CustomShape 4"/>
          <p:cNvSpPr/>
          <p:nvPr/>
        </p:nvSpPr>
        <p:spPr>
          <a:xfrm>
            <a:off x="9000000" y="5400000"/>
            <a:ext cx="2159640" cy="85788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3RA LOCALIDAD</a:t>
            </a:r>
          </a:p>
          <a:p>
            <a:pPr algn="ctr">
              <a:lnSpc>
                <a:spcPct val="100000"/>
              </a:lnSpc>
            </a:pPr>
            <a:r>
              <a:rPr lang="es-AR" sz="1800" b="0" strike="noStrike" spc="-1">
                <a:latin typeface="Arial"/>
              </a:rPr>
              <a:t>SEGMENTOS</a:t>
            </a:r>
          </a:p>
          <a:p>
            <a:pPr algn="ctr">
              <a:lnSpc>
                <a:spcPct val="100000"/>
              </a:lnSpc>
            </a:pPr>
            <a:r>
              <a:rPr lang="es-AR" sz="1800" b="0" strike="noStrike" spc="-1">
                <a:latin typeface="Arial"/>
              </a:rPr>
              <a:t>91-95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EBAB9A-E868-9339-B10E-3E92C65D8DA9}"/>
              </a:ext>
            </a:extLst>
          </p:cNvPr>
          <p:cNvSpPr>
            <a:spLocks noGrp="1"/>
          </p:cNvSpPr>
          <p:nvPr>
            <p:ph type="title"/>
          </p:nvPr>
        </p:nvSpPr>
        <p:spPr/>
        <p:txBody>
          <a:bodyPr/>
          <a:lstStyle/>
          <a:p>
            <a:r>
              <a:rPr lang="es-AR" dirty="0"/>
              <a:t>Departamentos y Gobiernos Locales</a:t>
            </a:r>
          </a:p>
        </p:txBody>
      </p:sp>
      <p:sp>
        <p:nvSpPr>
          <p:cNvPr id="4" name="Marcador de número de diapositiva 3">
            <a:extLst>
              <a:ext uri="{FF2B5EF4-FFF2-40B4-BE49-F238E27FC236}">
                <a16:creationId xmlns:a16="http://schemas.microsoft.com/office/drawing/2014/main" id="{2517EF31-02FF-8731-3451-F896E84CBA92}"/>
              </a:ext>
            </a:extLst>
          </p:cNvPr>
          <p:cNvSpPr>
            <a:spLocks noGrp="1"/>
          </p:cNvSpPr>
          <p:nvPr>
            <p:ph type="sldNum" sz="quarter" idx="4"/>
          </p:nvPr>
        </p:nvSpPr>
        <p:spPr/>
        <p:txBody>
          <a:bodyPr/>
          <a:lstStyle/>
          <a:p>
            <a:fld id="{D83F8400-501B-1D42-9A69-655D237D4FC6}" type="slidenum">
              <a:rPr lang="es-AR" smtClean="0"/>
              <a:pPr/>
              <a:t>6</a:t>
            </a:fld>
            <a:endParaRPr lang="es-AR" sz="3000" dirty="0"/>
          </a:p>
        </p:txBody>
      </p:sp>
      <p:sp>
        <p:nvSpPr>
          <p:cNvPr id="5" name="Marcador de contenido 4">
            <a:extLst>
              <a:ext uri="{FF2B5EF4-FFF2-40B4-BE49-F238E27FC236}">
                <a16:creationId xmlns:a16="http://schemas.microsoft.com/office/drawing/2014/main" id="{89995008-0253-E523-B1CA-7ADEA8ACEBF9}"/>
              </a:ext>
            </a:extLst>
          </p:cNvPr>
          <p:cNvSpPr>
            <a:spLocks noGrp="1"/>
          </p:cNvSpPr>
          <p:nvPr>
            <p:ph idx="10"/>
          </p:nvPr>
        </p:nvSpPr>
        <p:spPr>
          <a:xfrm>
            <a:off x="838200" y="1390389"/>
            <a:ext cx="10515600" cy="4756411"/>
          </a:xfrm>
        </p:spPr>
        <p:txBody>
          <a:bodyPr>
            <a:normAutofit/>
          </a:bodyPr>
          <a:lstStyle/>
          <a:p>
            <a:pPr marL="342900" lvl="0" indent="-342900">
              <a:lnSpc>
                <a:spcPct val="107000"/>
              </a:lnSpc>
              <a:spcAft>
                <a:spcPts val="800"/>
              </a:spcAft>
              <a:buFont typeface="+mj-lt"/>
              <a:buAutoNum type="arabicPeriod"/>
            </a:pPr>
            <a:r>
              <a:rPr lang="es-ES" sz="1800" dirty="0">
                <a:effectLst/>
                <a:latin typeface="Calibri" panose="020F0502020204030204" pitchFamily="34" charset="0"/>
                <a:ea typeface="Calibri" panose="020F0502020204030204" pitchFamily="34" charset="0"/>
                <a:cs typeface="Times New Roman" panose="02020603050405020304" pitchFamily="18" charset="0"/>
              </a:rPr>
              <a:t>Departamentos </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No ha habido cambios en los nombres y códigos de los departamentos de las provincias posteriores a la Resolución INDEC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Nº</a:t>
            </a:r>
            <a:r>
              <a:rPr lang="es-ES" sz="1800" dirty="0">
                <a:effectLst/>
                <a:latin typeface="Calibri" panose="020F0502020204030204" pitchFamily="34" charset="0"/>
                <a:ea typeface="Calibri" panose="020F0502020204030204" pitchFamily="34" charset="0"/>
                <a:cs typeface="Times New Roman" panose="02020603050405020304" pitchFamily="18" charset="0"/>
              </a:rPr>
              <a:t> 55 de 2019.</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buNone/>
            </a:pPr>
            <a:r>
              <a:rPr lang="es-ES" sz="1800" dirty="0">
                <a:effectLst/>
                <a:latin typeface="Calibri" panose="020F0502020204030204" pitchFamily="34" charset="0"/>
                <a:ea typeface="Calibri" panose="020F0502020204030204" pitchFamily="34" charset="0"/>
                <a:cs typeface="Times New Roman" panose="02020603050405020304" pitchFamily="18" charset="0"/>
              </a:rPr>
              <a:t>2.    Actualización de los gobiernos locales al 28/02/2022.</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Hubo que actualizar los cambios de gobiernos locales de la Resolución INDEC </a:t>
            </a:r>
            <a:r>
              <a:rPr lang="es-ES" sz="1800" dirty="0" err="1">
                <a:effectLst/>
                <a:latin typeface="Calibri" panose="020F0502020204030204" pitchFamily="34" charset="0"/>
                <a:ea typeface="Calibri" panose="020F0502020204030204" pitchFamily="34" charset="0"/>
                <a:cs typeface="Times New Roman" panose="02020603050405020304" pitchFamily="18" charset="0"/>
              </a:rPr>
              <a:t>Nº</a:t>
            </a:r>
            <a:r>
              <a:rPr lang="es-ES" sz="1800" dirty="0">
                <a:effectLst/>
                <a:latin typeface="Calibri" panose="020F0502020204030204" pitchFamily="34" charset="0"/>
                <a:ea typeface="Calibri" panose="020F0502020204030204" pitchFamily="34" charset="0"/>
                <a:cs typeface="Times New Roman" panose="02020603050405020304" pitchFamily="18" charset="0"/>
              </a:rPr>
              <a:t> 89 de 2019. Para ello se consultaron los boletines oficiales de las provincias (internet – leyes), en algunos casos la respectiva DPE han informado a INDEC las modificaciones.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s-ES" sz="1800" dirty="0">
                <a:effectLst/>
                <a:latin typeface="Calibri" panose="020F0502020204030204" pitchFamily="34" charset="0"/>
                <a:ea typeface="Calibri" panose="020F0502020204030204" pitchFamily="34" charset="0"/>
                <a:cs typeface="Times New Roman" panose="02020603050405020304" pitchFamily="18" charset="0"/>
              </a:rPr>
              <a:t>Ha habido cambios de nombres de gobiernos locales, categoría de gobiernos locales, creación de nuevos gobiernos locales, supresión de gobiernos locales y cambios del área de los gobiernos locales. (35 MODIFICACIONES). Para el Censo 2022 la base geográfica registra 2327 gobiernos locales. En estos momentos está en elaboración la nueva resolución de gobiernos locales que va a reemplazar la Res. 89 de 2019.</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AR" dirty="0"/>
          </a:p>
        </p:txBody>
      </p:sp>
    </p:spTree>
    <p:extLst>
      <p:ext uri="{BB962C8B-B14F-4D97-AF65-F5344CB8AC3E}">
        <p14:creationId xmlns:p14="http://schemas.microsoft.com/office/powerpoint/2010/main" val="1429997563"/>
      </p:ext>
    </p:extLst>
  </p:cSld>
  <p:clrMapOvr>
    <a:masterClrMapping/>
  </p:clrMapOvr>
  <mc:AlternateContent xmlns:mc="http://schemas.openxmlformats.org/markup-compatibility/2006" xmlns:p14="http://schemas.microsoft.com/office/powerpoint/2010/main">
    <mc:Choice Requires="p14">
      <p:transition spd="slow" p14:dur="2000" advTm="46887"/>
    </mc:Choice>
    <mc:Fallback xmlns="">
      <p:transition spd="slow" advTm="46887"/>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CustomShape 1"/>
          <p:cNvSpPr/>
          <p:nvPr/>
        </p:nvSpPr>
        <p:spPr>
          <a:xfrm>
            <a:off x="837720" y="360000"/>
            <a:ext cx="10514880" cy="10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4800" b="1" strike="noStrike" spc="-1">
                <a:solidFill>
                  <a:srgbClr val="000000"/>
                </a:solidFill>
                <a:latin typeface="Calibri"/>
              </a:rPr>
              <a:t>GRAFICO DE SEGMENTACIÓN</a:t>
            </a:r>
            <a:br/>
            <a:endParaRPr lang="es-AR" sz="4800" b="0" strike="noStrike" spc="-1">
              <a:latin typeface="Arial"/>
            </a:endParaRPr>
          </a:p>
        </p:txBody>
      </p:sp>
      <p:pic>
        <p:nvPicPr>
          <p:cNvPr id="269" name="Imagen 268"/>
          <p:cNvPicPr/>
          <p:nvPr/>
        </p:nvPicPr>
        <p:blipFill>
          <a:blip r:embed="rId2"/>
          <a:stretch/>
        </p:blipFill>
        <p:spPr>
          <a:xfrm>
            <a:off x="736920" y="1197000"/>
            <a:ext cx="10602720" cy="5424480"/>
          </a:xfrm>
          <a:prstGeom prst="rect">
            <a:avLst/>
          </a:prstGeom>
          <a:ln w="0">
            <a:solidFill>
              <a:srgbClr val="3465A4"/>
            </a:solid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CustomShape 1"/>
          <p:cNvSpPr/>
          <p:nvPr/>
        </p:nvSpPr>
        <p:spPr>
          <a:xfrm>
            <a:off x="0" y="720000"/>
            <a:ext cx="11879640" cy="567936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3600" b="1" strike="noStrike" spc="-1" dirty="0">
                <a:solidFill>
                  <a:schemeClr val="accent1"/>
                </a:solidFill>
                <a:latin typeface="Verdana" panose="020B0604030504040204" pitchFamily="34" charset="0"/>
                <a:ea typeface="Verdana" panose="020B0604030504040204" pitchFamily="34" charset="0"/>
              </a:rPr>
              <a:t>¿QUE SE UTILIZO PARA AUTOMATIZAR LA CREACIÓN DE MAPAS? </a:t>
            </a:r>
            <a:br>
              <a:rPr dirty="0"/>
            </a:br>
            <a:br>
              <a:rPr dirty="0"/>
            </a:br>
            <a:r>
              <a:rPr lang="es-AR" sz="4800" b="0" strike="noStrike" spc="-1" dirty="0">
                <a:solidFill>
                  <a:srgbClr val="000000"/>
                </a:solidFill>
                <a:latin typeface="Arial"/>
              </a:rPr>
              <a:t> Atlas Compositor de Impresión</a:t>
            </a:r>
            <a:br>
              <a:rPr dirty="0"/>
            </a:br>
            <a:br>
              <a:rPr dirty="0"/>
            </a:br>
            <a:r>
              <a:rPr lang="es-AR" sz="3200" b="0" strike="noStrike" spc="-1" dirty="0">
                <a:solidFill>
                  <a:srgbClr val="000000"/>
                </a:solidFill>
                <a:latin typeface="Arial"/>
              </a:rPr>
              <a:t>1 PDF con todos los objetos geográficos por hoja,</a:t>
            </a:r>
            <a:br>
              <a:rPr dirty="0"/>
            </a:br>
            <a:r>
              <a:rPr lang="es-AR" sz="3200" b="0" strike="noStrike" spc="-1" dirty="0">
                <a:solidFill>
                  <a:srgbClr val="000000"/>
                </a:solidFill>
                <a:latin typeface="Arial"/>
              </a:rPr>
              <a:t>1 PDF por cada objeto geográfico en hojas separadas</a:t>
            </a:r>
            <a:br>
              <a:rPr dirty="0"/>
            </a:br>
            <a:r>
              <a:rPr lang="es-AR" sz="4800" b="0" strike="noStrike" spc="-1" dirty="0">
                <a:solidFill>
                  <a:srgbClr val="000000"/>
                </a:solidFill>
                <a:latin typeface="Arial"/>
              </a:rPr>
              <a:t> </a:t>
            </a:r>
            <a:br>
              <a:rPr dirty="0"/>
            </a:br>
            <a:endParaRPr lang="es-AR" sz="4800" b="0" strike="noStrike" spc="-1" dirty="0">
              <a:latin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Imagen 270"/>
          <p:cNvPicPr/>
          <p:nvPr/>
        </p:nvPicPr>
        <p:blipFill>
          <a:blip r:embed="rId2"/>
          <a:stretch/>
        </p:blipFill>
        <p:spPr>
          <a:xfrm rot="20523600">
            <a:off x="607680" y="768960"/>
            <a:ext cx="4705920" cy="3634560"/>
          </a:xfrm>
          <a:prstGeom prst="rect">
            <a:avLst/>
          </a:prstGeom>
          <a:ln w="0">
            <a:solidFill>
              <a:srgbClr val="3465A4"/>
            </a:solidFill>
          </a:ln>
        </p:spPr>
      </p:pic>
      <p:pic>
        <p:nvPicPr>
          <p:cNvPr id="272" name="Imagen 271"/>
          <p:cNvPicPr/>
          <p:nvPr/>
        </p:nvPicPr>
        <p:blipFill>
          <a:blip r:embed="rId3"/>
          <a:stretch/>
        </p:blipFill>
        <p:spPr>
          <a:xfrm>
            <a:off x="2367360" y="3488400"/>
            <a:ext cx="3752280" cy="3171240"/>
          </a:xfrm>
          <a:prstGeom prst="rect">
            <a:avLst/>
          </a:prstGeom>
          <a:ln w="0">
            <a:solidFill>
              <a:srgbClr val="3465A4"/>
            </a:solidFill>
          </a:ln>
        </p:spPr>
      </p:pic>
      <p:pic>
        <p:nvPicPr>
          <p:cNvPr id="273" name="Imagen 272"/>
          <p:cNvPicPr/>
          <p:nvPr/>
        </p:nvPicPr>
        <p:blipFill>
          <a:blip r:embed="rId4"/>
          <a:stretch/>
        </p:blipFill>
        <p:spPr>
          <a:xfrm rot="21553800">
            <a:off x="5609880" y="1123200"/>
            <a:ext cx="6528600" cy="4590720"/>
          </a:xfrm>
          <a:prstGeom prst="rect">
            <a:avLst/>
          </a:prstGeom>
          <a:ln w="0">
            <a:solidFill>
              <a:srgbClr val="3465A4"/>
            </a:solidFill>
          </a:ln>
        </p:spPr>
      </p:pic>
      <p:sp>
        <p:nvSpPr>
          <p:cNvPr id="274" name="CustomShape 1"/>
          <p:cNvSpPr/>
          <p:nvPr/>
        </p:nvSpPr>
        <p:spPr>
          <a:xfrm>
            <a:off x="838080" y="360360"/>
            <a:ext cx="10514880" cy="10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3600" b="1" strike="noStrike" spc="-1" dirty="0">
                <a:solidFill>
                  <a:schemeClr val="accent1"/>
                </a:solidFill>
                <a:latin typeface="Verdana" panose="020B0604030504040204" pitchFamily="34" charset="0"/>
                <a:ea typeface="Verdana" panose="020B0604030504040204" pitchFamily="34" charset="0"/>
              </a:rPr>
              <a:t>MAPAS DE FRACCIÓN</a:t>
            </a:r>
            <a:br>
              <a:rPr dirty="0"/>
            </a:br>
            <a:endParaRPr lang="es-AR" sz="4800" b="0" strike="noStrike" spc="-1" dirty="0">
              <a:latin typeface="Arial"/>
            </a:endParaRPr>
          </a:p>
        </p:txBody>
      </p:sp>
      <p:sp>
        <p:nvSpPr>
          <p:cNvPr id="275" name="CustomShape 2"/>
          <p:cNvSpPr/>
          <p:nvPr/>
        </p:nvSpPr>
        <p:spPr>
          <a:xfrm>
            <a:off x="6120000" y="4977720"/>
            <a:ext cx="1619640" cy="60192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GRAFICO </a:t>
            </a:r>
          </a:p>
          <a:p>
            <a:pPr algn="ctr">
              <a:lnSpc>
                <a:spcPct val="100000"/>
              </a:lnSpc>
            </a:pPr>
            <a:r>
              <a:rPr lang="es-AR" sz="1800" b="0" strike="noStrike" spc="-1">
                <a:latin typeface="Arial"/>
              </a:rPr>
              <a:t>COMPLETO</a:t>
            </a:r>
          </a:p>
        </p:txBody>
      </p:sp>
      <p:sp>
        <p:nvSpPr>
          <p:cNvPr id="276" name="CustomShape 3"/>
          <p:cNvSpPr/>
          <p:nvPr/>
        </p:nvSpPr>
        <p:spPr>
          <a:xfrm>
            <a:off x="217440" y="5839200"/>
            <a:ext cx="2699640" cy="72504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500" b="0" strike="noStrike" spc="-1">
                <a:latin typeface="Arial"/>
              </a:rPr>
              <a:t>GRAFICO </a:t>
            </a:r>
          </a:p>
          <a:p>
            <a:pPr algn="ctr">
              <a:lnSpc>
                <a:spcPct val="100000"/>
              </a:lnSpc>
            </a:pPr>
            <a:r>
              <a:rPr lang="es-AR" sz="1500" b="0" strike="noStrike" spc="-1">
                <a:latin typeface="Arial"/>
              </a:rPr>
              <a:t>DE DELIMITACIÓN DE RADIOS Y FRACCIONES</a:t>
            </a:r>
          </a:p>
        </p:txBody>
      </p:sp>
      <p:sp>
        <p:nvSpPr>
          <p:cNvPr id="277" name="CustomShape 4"/>
          <p:cNvSpPr/>
          <p:nvPr/>
        </p:nvSpPr>
        <p:spPr>
          <a:xfrm>
            <a:off x="360000" y="360360"/>
            <a:ext cx="2159640" cy="71964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gn="ctr">
              <a:lnSpc>
                <a:spcPct val="100000"/>
              </a:lnSpc>
            </a:pPr>
            <a:r>
              <a:rPr lang="es-AR" sz="1800" b="0" strike="noStrike" spc="-1">
                <a:latin typeface="Arial"/>
              </a:rPr>
              <a:t>GRAFICO </a:t>
            </a:r>
          </a:p>
          <a:p>
            <a:pPr algn="ctr">
              <a:lnSpc>
                <a:spcPct val="100000"/>
              </a:lnSpc>
            </a:pPr>
            <a:r>
              <a:rPr lang="es-AR" sz="1800" b="0" strike="noStrike" spc="-1">
                <a:latin typeface="Arial"/>
              </a:rPr>
              <a:t>DE VIVIENDAS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Imagen 277"/>
          <p:cNvPicPr/>
          <p:nvPr/>
        </p:nvPicPr>
        <p:blipFill>
          <a:blip r:embed="rId2"/>
          <a:stretch/>
        </p:blipFill>
        <p:spPr>
          <a:xfrm>
            <a:off x="3287880" y="1800000"/>
            <a:ext cx="6972120" cy="4933440"/>
          </a:xfrm>
          <a:prstGeom prst="rect">
            <a:avLst/>
          </a:prstGeom>
          <a:ln w="0">
            <a:noFill/>
          </a:ln>
        </p:spPr>
      </p:pic>
      <p:pic>
        <p:nvPicPr>
          <p:cNvPr id="279" name="Imagen 278"/>
          <p:cNvPicPr/>
          <p:nvPr/>
        </p:nvPicPr>
        <p:blipFill>
          <a:blip r:embed="rId3"/>
          <a:stretch/>
        </p:blipFill>
        <p:spPr>
          <a:xfrm>
            <a:off x="9180000" y="4445280"/>
            <a:ext cx="2554560" cy="2034720"/>
          </a:xfrm>
          <a:prstGeom prst="rect">
            <a:avLst/>
          </a:prstGeom>
          <a:ln w="0">
            <a:noFill/>
          </a:ln>
        </p:spPr>
      </p:pic>
      <p:pic>
        <p:nvPicPr>
          <p:cNvPr id="280" name="Imagen 279"/>
          <p:cNvPicPr/>
          <p:nvPr/>
        </p:nvPicPr>
        <p:blipFill>
          <a:blip r:embed="rId4"/>
          <a:srcRect l="7697" r="19408"/>
          <a:stretch/>
        </p:blipFill>
        <p:spPr>
          <a:xfrm rot="16242000">
            <a:off x="854280" y="3322800"/>
            <a:ext cx="2431440" cy="3750840"/>
          </a:xfrm>
          <a:prstGeom prst="rect">
            <a:avLst/>
          </a:prstGeom>
          <a:ln w="0">
            <a:noFill/>
          </a:ln>
        </p:spPr>
      </p:pic>
      <p:pic>
        <p:nvPicPr>
          <p:cNvPr id="281" name="Imagen 280"/>
          <p:cNvPicPr/>
          <p:nvPr/>
        </p:nvPicPr>
        <p:blipFill>
          <a:blip r:embed="rId5"/>
          <a:stretch/>
        </p:blipFill>
        <p:spPr>
          <a:xfrm>
            <a:off x="360000" y="361080"/>
            <a:ext cx="4866480" cy="3418920"/>
          </a:xfrm>
          <a:prstGeom prst="rect">
            <a:avLst/>
          </a:prstGeom>
          <a:ln w="0">
            <a:noFill/>
          </a:ln>
        </p:spPr>
      </p:pic>
      <p:pic>
        <p:nvPicPr>
          <p:cNvPr id="282" name="Imagen 281"/>
          <p:cNvPicPr/>
          <p:nvPr/>
        </p:nvPicPr>
        <p:blipFill>
          <a:blip r:embed="rId6"/>
          <a:stretch/>
        </p:blipFill>
        <p:spPr>
          <a:xfrm rot="1560600">
            <a:off x="7956000" y="885240"/>
            <a:ext cx="3839400" cy="2694240"/>
          </a:xfrm>
          <a:prstGeom prst="rect">
            <a:avLst/>
          </a:prstGeom>
          <a:ln w="0">
            <a:noFill/>
          </a:ln>
        </p:spPr>
      </p:pic>
      <p:sp>
        <p:nvSpPr>
          <p:cNvPr id="283" name="CustomShape 1"/>
          <p:cNvSpPr/>
          <p:nvPr/>
        </p:nvSpPr>
        <p:spPr>
          <a:xfrm>
            <a:off x="838080" y="360360"/>
            <a:ext cx="10514880" cy="10166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pPr>
            <a:r>
              <a:rPr lang="es-AR" sz="3600" b="1" strike="noStrike" spc="-1" dirty="0">
                <a:solidFill>
                  <a:schemeClr val="accent1"/>
                </a:solidFill>
                <a:latin typeface="Verdana" panose="020B0604030504040204" pitchFamily="34" charset="0"/>
                <a:ea typeface="Verdana" panose="020B0604030504040204" pitchFamily="34" charset="0"/>
              </a:rPr>
              <a:t>MAPAS DE RADIOS</a:t>
            </a:r>
            <a:br>
              <a:rPr lang="es-AR" sz="3600" b="1" dirty="0">
                <a:solidFill>
                  <a:schemeClr val="accent1"/>
                </a:solidFill>
                <a:latin typeface="Verdana" panose="020B0604030504040204" pitchFamily="34" charset="0"/>
                <a:ea typeface="Verdana" panose="020B0604030504040204" pitchFamily="34" charset="0"/>
              </a:rPr>
            </a:br>
            <a:endParaRPr lang="es-AR" sz="3600" b="1" strike="noStrike" spc="-1" dirty="0">
              <a:solidFill>
                <a:schemeClr val="accent1"/>
              </a:solidFill>
              <a:latin typeface="Verdana" panose="020B0604030504040204" pitchFamily="34" charset="0"/>
              <a:ea typeface="Verdana" panose="020B0604030504040204"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Imagen 283"/>
          <p:cNvPicPr/>
          <p:nvPr/>
        </p:nvPicPr>
        <p:blipFill>
          <a:blip r:embed="rId2"/>
          <a:stretch/>
        </p:blipFill>
        <p:spPr>
          <a:xfrm>
            <a:off x="4809240" y="2520000"/>
            <a:ext cx="1850760" cy="2586960"/>
          </a:xfrm>
          <a:prstGeom prst="rect">
            <a:avLst/>
          </a:prstGeom>
          <a:ln w="0">
            <a:solidFill>
              <a:srgbClr val="3465A4"/>
            </a:solidFill>
          </a:ln>
        </p:spPr>
      </p:pic>
      <p:pic>
        <p:nvPicPr>
          <p:cNvPr id="285" name="Imagen 284"/>
          <p:cNvPicPr/>
          <p:nvPr/>
        </p:nvPicPr>
        <p:blipFill>
          <a:blip r:embed="rId3"/>
          <a:stretch/>
        </p:blipFill>
        <p:spPr>
          <a:xfrm rot="20264400">
            <a:off x="6131520" y="1800000"/>
            <a:ext cx="1660680" cy="2340000"/>
          </a:xfrm>
          <a:prstGeom prst="rect">
            <a:avLst/>
          </a:prstGeom>
          <a:ln w="0">
            <a:solidFill>
              <a:srgbClr val="3465A4"/>
            </a:solidFill>
          </a:ln>
        </p:spPr>
      </p:pic>
      <p:sp>
        <p:nvSpPr>
          <p:cNvPr id="286" name="Line 1"/>
          <p:cNvSpPr/>
          <p:nvPr/>
        </p:nvSpPr>
        <p:spPr>
          <a:xfrm>
            <a:off x="3240000" y="792000"/>
            <a:ext cx="2160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pic>
        <p:nvPicPr>
          <p:cNvPr id="287" name="Imagen 286"/>
          <p:cNvPicPr/>
          <p:nvPr/>
        </p:nvPicPr>
        <p:blipFill>
          <a:blip r:embed="rId4"/>
          <a:stretch/>
        </p:blipFill>
        <p:spPr>
          <a:xfrm>
            <a:off x="180000" y="4212000"/>
            <a:ext cx="1381320" cy="1956960"/>
          </a:xfrm>
          <a:prstGeom prst="rect">
            <a:avLst/>
          </a:prstGeom>
          <a:ln w="0">
            <a:solidFill>
              <a:srgbClr val="3465A4"/>
            </a:solidFill>
          </a:ln>
        </p:spPr>
      </p:pic>
      <p:pic>
        <p:nvPicPr>
          <p:cNvPr id="288" name="Imagen 287"/>
          <p:cNvPicPr/>
          <p:nvPr/>
        </p:nvPicPr>
        <p:blipFill>
          <a:blip r:embed="rId5"/>
          <a:stretch/>
        </p:blipFill>
        <p:spPr>
          <a:xfrm>
            <a:off x="4140000" y="4451760"/>
            <a:ext cx="1674360" cy="2362680"/>
          </a:xfrm>
          <a:prstGeom prst="rect">
            <a:avLst/>
          </a:prstGeom>
          <a:ln w="0">
            <a:solidFill>
              <a:srgbClr val="3465A4"/>
            </a:solidFill>
          </a:ln>
        </p:spPr>
      </p:pic>
      <p:pic>
        <p:nvPicPr>
          <p:cNvPr id="289" name="Imagen 288"/>
          <p:cNvPicPr/>
          <p:nvPr/>
        </p:nvPicPr>
        <p:blipFill>
          <a:blip r:embed="rId6"/>
          <a:srcRect r="16378"/>
          <a:stretch/>
        </p:blipFill>
        <p:spPr>
          <a:xfrm>
            <a:off x="180000" y="360000"/>
            <a:ext cx="4320000" cy="2795400"/>
          </a:xfrm>
          <a:prstGeom prst="rect">
            <a:avLst/>
          </a:prstGeom>
          <a:ln w="36000">
            <a:solidFill>
              <a:srgbClr val="3465A4"/>
            </a:solidFill>
            <a:round/>
          </a:ln>
        </p:spPr>
      </p:pic>
      <p:pic>
        <p:nvPicPr>
          <p:cNvPr id="290" name="Imagen 289"/>
          <p:cNvPicPr/>
          <p:nvPr/>
        </p:nvPicPr>
        <p:blipFill>
          <a:blip r:embed="rId7"/>
          <a:stretch/>
        </p:blipFill>
        <p:spPr>
          <a:xfrm>
            <a:off x="4701600" y="180000"/>
            <a:ext cx="2138400" cy="1519560"/>
          </a:xfrm>
          <a:prstGeom prst="rect">
            <a:avLst/>
          </a:prstGeom>
          <a:ln w="0">
            <a:solidFill>
              <a:srgbClr val="3465A4"/>
            </a:solidFill>
          </a:ln>
        </p:spPr>
      </p:pic>
      <p:pic>
        <p:nvPicPr>
          <p:cNvPr id="291" name="Imagen 290"/>
          <p:cNvPicPr/>
          <p:nvPr/>
        </p:nvPicPr>
        <p:blipFill>
          <a:blip r:embed="rId8"/>
          <a:stretch/>
        </p:blipFill>
        <p:spPr>
          <a:xfrm>
            <a:off x="1361520" y="4032000"/>
            <a:ext cx="1921320" cy="2700000"/>
          </a:xfrm>
          <a:prstGeom prst="rect">
            <a:avLst/>
          </a:prstGeom>
          <a:ln w="0">
            <a:solidFill>
              <a:srgbClr val="3465A4"/>
            </a:solidFill>
          </a:ln>
        </p:spPr>
      </p:pic>
      <p:pic>
        <p:nvPicPr>
          <p:cNvPr id="292" name="Imagen 291"/>
          <p:cNvPicPr/>
          <p:nvPr/>
        </p:nvPicPr>
        <p:blipFill>
          <a:blip r:embed="rId9"/>
          <a:stretch/>
        </p:blipFill>
        <p:spPr>
          <a:xfrm rot="20061000">
            <a:off x="4953960" y="1239120"/>
            <a:ext cx="1080000" cy="1513080"/>
          </a:xfrm>
          <a:prstGeom prst="rect">
            <a:avLst/>
          </a:prstGeom>
          <a:ln w="0">
            <a:solidFill>
              <a:srgbClr val="3465A4"/>
            </a:solidFill>
          </a:ln>
        </p:spPr>
      </p:pic>
      <p:pic>
        <p:nvPicPr>
          <p:cNvPr id="293" name="Imagen 292"/>
          <p:cNvPicPr/>
          <p:nvPr/>
        </p:nvPicPr>
        <p:blipFill>
          <a:blip r:embed="rId10"/>
          <a:stretch/>
        </p:blipFill>
        <p:spPr>
          <a:xfrm rot="1017600">
            <a:off x="360000" y="2700000"/>
            <a:ext cx="2119320" cy="1512000"/>
          </a:xfrm>
          <a:prstGeom prst="rect">
            <a:avLst/>
          </a:prstGeom>
          <a:ln w="0">
            <a:solidFill>
              <a:srgbClr val="3465A4"/>
            </a:solidFill>
          </a:ln>
        </p:spPr>
      </p:pic>
      <p:pic>
        <p:nvPicPr>
          <p:cNvPr id="294" name="Imagen 293"/>
          <p:cNvPicPr/>
          <p:nvPr/>
        </p:nvPicPr>
        <p:blipFill>
          <a:blip r:embed="rId11"/>
          <a:stretch/>
        </p:blipFill>
        <p:spPr>
          <a:xfrm rot="1189800">
            <a:off x="2860560" y="2904480"/>
            <a:ext cx="1607760" cy="2290320"/>
          </a:xfrm>
          <a:prstGeom prst="rect">
            <a:avLst/>
          </a:prstGeom>
          <a:ln w="0">
            <a:solidFill>
              <a:srgbClr val="3465A4"/>
            </a:solidFill>
          </a:ln>
        </p:spPr>
      </p:pic>
      <p:sp>
        <p:nvSpPr>
          <p:cNvPr id="295" name="CustomShape 2"/>
          <p:cNvSpPr/>
          <p:nvPr/>
        </p:nvSpPr>
        <p:spPr>
          <a:xfrm>
            <a:off x="838080" y="360360"/>
            <a:ext cx="10514880" cy="1016640"/>
          </a:xfrm>
          <a:prstGeom prst="rect">
            <a:avLst/>
          </a:prstGeom>
          <a:noFill/>
          <a:ln w="0">
            <a:noFill/>
          </a:ln>
        </p:spPr>
        <p:style>
          <a:lnRef idx="0">
            <a:scrgbClr r="0" g="0" b="0"/>
          </a:lnRef>
          <a:fillRef idx="0">
            <a:scrgbClr r="0" g="0" b="0"/>
          </a:fillRef>
          <a:effectRef idx="0">
            <a:scrgbClr r="0" g="0" b="0"/>
          </a:effectRef>
          <a:fontRef idx="minor"/>
        </p:style>
      </p:sp>
      <p:sp>
        <p:nvSpPr>
          <p:cNvPr id="296" name="CustomShape 3"/>
          <p:cNvSpPr/>
          <p:nvPr/>
        </p:nvSpPr>
        <p:spPr>
          <a:xfrm>
            <a:off x="360000" y="540000"/>
            <a:ext cx="1980000" cy="504000"/>
          </a:xfrm>
          <a:prstGeom prst="rect">
            <a:avLst/>
          </a:prstGeom>
          <a:noFill/>
          <a:ln w="0">
            <a:solidFill>
              <a:srgbClr val="000000"/>
            </a:solid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s-AR" sz="1300" b="0" strike="noStrike" spc="-1">
                <a:latin typeface="Arial"/>
              </a:rPr>
              <a:t>Fracción 04 Radio 02  -</a:t>
            </a:r>
          </a:p>
          <a:p>
            <a:pPr>
              <a:lnSpc>
                <a:spcPct val="100000"/>
              </a:lnSpc>
            </a:pPr>
            <a:r>
              <a:rPr lang="es-AR" sz="1300" b="0" strike="noStrike" spc="-1">
                <a:latin typeface="Arial"/>
              </a:rPr>
              <a:t>Segmentos 01 al 09</a:t>
            </a:r>
          </a:p>
        </p:txBody>
      </p:sp>
      <p:sp>
        <p:nvSpPr>
          <p:cNvPr id="297" name="TextShape 4"/>
          <p:cNvSpPr txBox="1"/>
          <p:nvPr/>
        </p:nvSpPr>
        <p:spPr>
          <a:xfrm>
            <a:off x="360000" y="2700000"/>
            <a:ext cx="1620000" cy="360000"/>
          </a:xfrm>
          <a:prstGeom prst="rect">
            <a:avLst/>
          </a:prstGeom>
          <a:noFill/>
          <a:ln w="0">
            <a:noFill/>
          </a:ln>
        </p:spPr>
        <p:txBody>
          <a:bodyPr lIns="90000" tIns="45000" rIns="90000" bIns="45000">
            <a:noAutofit/>
          </a:bodyPr>
          <a:lstStyle/>
          <a:p>
            <a:r>
              <a:rPr lang="es-AR" sz="1200" b="0" strike="noStrike" spc="-1">
                <a:latin typeface="Arial"/>
              </a:rPr>
              <a:t>Segmento 01</a:t>
            </a:r>
          </a:p>
        </p:txBody>
      </p:sp>
      <p:sp>
        <p:nvSpPr>
          <p:cNvPr id="298" name="TextShape 5"/>
          <p:cNvSpPr txBox="1"/>
          <p:nvPr/>
        </p:nvSpPr>
        <p:spPr>
          <a:xfrm>
            <a:off x="4680000" y="360360"/>
            <a:ext cx="1260000" cy="431640"/>
          </a:xfrm>
          <a:prstGeom prst="rect">
            <a:avLst/>
          </a:prstGeom>
          <a:noFill/>
          <a:ln w="0">
            <a:noFill/>
          </a:ln>
        </p:spPr>
        <p:txBody>
          <a:bodyPr lIns="90000" tIns="45000" rIns="90000" bIns="45000">
            <a:noAutofit/>
          </a:bodyPr>
          <a:lstStyle/>
          <a:p>
            <a:r>
              <a:rPr lang="es-AR" sz="1200" b="0" strike="noStrike" spc="-1">
                <a:latin typeface="Arial"/>
              </a:rPr>
              <a:t>Segmento 03</a:t>
            </a:r>
          </a:p>
        </p:txBody>
      </p:sp>
      <p:sp>
        <p:nvSpPr>
          <p:cNvPr id="299" name="TextShape 6"/>
          <p:cNvSpPr txBox="1"/>
          <p:nvPr/>
        </p:nvSpPr>
        <p:spPr>
          <a:xfrm>
            <a:off x="5040000" y="2079000"/>
            <a:ext cx="1620000" cy="261000"/>
          </a:xfrm>
          <a:prstGeom prst="rect">
            <a:avLst/>
          </a:prstGeom>
          <a:noFill/>
          <a:ln w="0">
            <a:noFill/>
          </a:ln>
        </p:spPr>
        <p:txBody>
          <a:bodyPr lIns="90000" tIns="45000" rIns="90000" bIns="45000">
            <a:noAutofit/>
          </a:bodyPr>
          <a:lstStyle/>
          <a:p>
            <a:r>
              <a:rPr lang="es-AR" sz="1200" b="0" strike="noStrike" spc="-1">
                <a:latin typeface="Arial"/>
              </a:rPr>
              <a:t>Segmento 02</a:t>
            </a:r>
          </a:p>
        </p:txBody>
      </p:sp>
      <p:sp>
        <p:nvSpPr>
          <p:cNvPr id="300" name="TextShape 7"/>
          <p:cNvSpPr txBox="1"/>
          <p:nvPr/>
        </p:nvSpPr>
        <p:spPr>
          <a:xfrm>
            <a:off x="3060000" y="3420000"/>
            <a:ext cx="1620000" cy="360000"/>
          </a:xfrm>
          <a:prstGeom prst="rect">
            <a:avLst/>
          </a:prstGeom>
          <a:noFill/>
          <a:ln w="0">
            <a:noFill/>
          </a:ln>
        </p:spPr>
        <p:txBody>
          <a:bodyPr lIns="90000" tIns="45000" rIns="90000" bIns="45000">
            <a:noAutofit/>
          </a:bodyPr>
          <a:lstStyle/>
          <a:p>
            <a:r>
              <a:rPr lang="es-AR" sz="1200" b="0" strike="noStrike" spc="-1">
                <a:latin typeface="Arial"/>
              </a:rPr>
              <a:t>Segmento 04</a:t>
            </a:r>
          </a:p>
        </p:txBody>
      </p:sp>
      <p:sp>
        <p:nvSpPr>
          <p:cNvPr id="301" name="TextShape 8"/>
          <p:cNvSpPr txBox="1"/>
          <p:nvPr/>
        </p:nvSpPr>
        <p:spPr>
          <a:xfrm>
            <a:off x="180000" y="5400000"/>
            <a:ext cx="1181520" cy="431640"/>
          </a:xfrm>
          <a:prstGeom prst="rect">
            <a:avLst/>
          </a:prstGeom>
          <a:noFill/>
          <a:ln w="0">
            <a:noFill/>
          </a:ln>
        </p:spPr>
        <p:txBody>
          <a:bodyPr lIns="90000" tIns="45000" rIns="90000" bIns="45000">
            <a:noAutofit/>
          </a:bodyPr>
          <a:lstStyle/>
          <a:p>
            <a:r>
              <a:rPr lang="es-AR" sz="1200" b="0" strike="noStrike" spc="-1">
                <a:latin typeface="Arial"/>
              </a:rPr>
              <a:t>Segmento 07</a:t>
            </a:r>
          </a:p>
        </p:txBody>
      </p:sp>
      <p:sp>
        <p:nvSpPr>
          <p:cNvPr id="302" name="TextShape 9"/>
          <p:cNvSpPr txBox="1"/>
          <p:nvPr/>
        </p:nvSpPr>
        <p:spPr>
          <a:xfrm>
            <a:off x="3960000" y="5760000"/>
            <a:ext cx="1620000" cy="360000"/>
          </a:xfrm>
          <a:prstGeom prst="rect">
            <a:avLst/>
          </a:prstGeom>
          <a:noFill/>
          <a:ln w="0">
            <a:noFill/>
          </a:ln>
        </p:spPr>
        <p:txBody>
          <a:bodyPr lIns="90000" tIns="45000" rIns="90000" bIns="45000">
            <a:noAutofit/>
          </a:bodyPr>
          <a:lstStyle/>
          <a:p>
            <a:r>
              <a:rPr lang="es-AR" sz="1200" b="0" strike="noStrike" spc="-1">
                <a:latin typeface="Arial"/>
              </a:rPr>
              <a:t>Segmento 06</a:t>
            </a:r>
          </a:p>
        </p:txBody>
      </p:sp>
      <p:sp>
        <p:nvSpPr>
          <p:cNvPr id="303" name="TextShape 10"/>
          <p:cNvSpPr txBox="1"/>
          <p:nvPr/>
        </p:nvSpPr>
        <p:spPr>
          <a:xfrm>
            <a:off x="6300000" y="3240000"/>
            <a:ext cx="1620000" cy="360000"/>
          </a:xfrm>
          <a:prstGeom prst="rect">
            <a:avLst/>
          </a:prstGeom>
          <a:noFill/>
          <a:ln w="0">
            <a:noFill/>
          </a:ln>
        </p:spPr>
        <p:txBody>
          <a:bodyPr lIns="90000" tIns="45000" rIns="90000" bIns="45000">
            <a:noAutofit/>
          </a:bodyPr>
          <a:lstStyle/>
          <a:p>
            <a:r>
              <a:rPr lang="es-AR" sz="1200" b="0" strike="noStrike" spc="-1">
                <a:latin typeface="Arial"/>
              </a:rPr>
              <a:t>Segmento 08</a:t>
            </a:r>
          </a:p>
        </p:txBody>
      </p:sp>
      <p:sp>
        <p:nvSpPr>
          <p:cNvPr id="304" name="TextShape 11"/>
          <p:cNvSpPr txBox="1"/>
          <p:nvPr/>
        </p:nvSpPr>
        <p:spPr>
          <a:xfrm>
            <a:off x="1561320" y="5760000"/>
            <a:ext cx="1620000" cy="360000"/>
          </a:xfrm>
          <a:prstGeom prst="rect">
            <a:avLst/>
          </a:prstGeom>
          <a:noFill/>
          <a:ln w="0">
            <a:noFill/>
          </a:ln>
        </p:spPr>
        <p:txBody>
          <a:bodyPr lIns="90000" tIns="45000" rIns="90000" bIns="45000">
            <a:noAutofit/>
          </a:bodyPr>
          <a:lstStyle/>
          <a:p>
            <a:r>
              <a:rPr lang="es-AR" sz="1200" b="0" strike="noStrike" spc="-1">
                <a:latin typeface="Arial"/>
              </a:rPr>
              <a:t>Segmento 05</a:t>
            </a:r>
          </a:p>
        </p:txBody>
      </p:sp>
      <p:sp>
        <p:nvSpPr>
          <p:cNvPr id="305" name="TextShape 12"/>
          <p:cNvSpPr txBox="1"/>
          <p:nvPr/>
        </p:nvSpPr>
        <p:spPr>
          <a:xfrm>
            <a:off x="5220000" y="4091760"/>
            <a:ext cx="1260000" cy="360000"/>
          </a:xfrm>
          <a:prstGeom prst="rect">
            <a:avLst/>
          </a:prstGeom>
          <a:noFill/>
          <a:ln w="0">
            <a:noFill/>
          </a:ln>
        </p:spPr>
        <p:txBody>
          <a:bodyPr lIns="90000" tIns="45000" rIns="90000" bIns="45000">
            <a:noAutofit/>
          </a:bodyPr>
          <a:lstStyle/>
          <a:p>
            <a:r>
              <a:rPr lang="es-AR" sz="1200" b="0" strike="noStrike" spc="-1">
                <a:latin typeface="Arial"/>
              </a:rPr>
              <a:t>Segmento 09</a:t>
            </a:r>
          </a:p>
        </p:txBody>
      </p:sp>
      <p:sp>
        <p:nvSpPr>
          <p:cNvPr id="306" name="Line 13"/>
          <p:cNvSpPr/>
          <p:nvPr/>
        </p:nvSpPr>
        <p:spPr>
          <a:xfrm flipH="1">
            <a:off x="720000" y="1980000"/>
            <a:ext cx="72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07" name="Line 14"/>
          <p:cNvSpPr/>
          <p:nvPr/>
        </p:nvSpPr>
        <p:spPr>
          <a:xfrm>
            <a:off x="2340000" y="1620000"/>
            <a:ext cx="900000" cy="16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08" name="Line 15"/>
          <p:cNvSpPr/>
          <p:nvPr/>
        </p:nvSpPr>
        <p:spPr>
          <a:xfrm flipH="1">
            <a:off x="720000" y="2160000"/>
            <a:ext cx="1080000" cy="25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09" name="TextShape 16"/>
          <p:cNvSpPr txBox="1"/>
          <p:nvPr/>
        </p:nvSpPr>
        <p:spPr>
          <a:xfrm>
            <a:off x="7920000" y="360360"/>
            <a:ext cx="3670200" cy="1309320"/>
          </a:xfrm>
          <a:prstGeom prst="rect">
            <a:avLst/>
          </a:prstGeom>
          <a:noFill/>
          <a:ln w="0">
            <a:noFill/>
          </a:ln>
        </p:spPr>
        <p:txBody>
          <a:bodyPr lIns="90000" tIns="45000" rIns="90000" bIns="45000">
            <a:noAutofit/>
          </a:bodyPr>
          <a:lstStyle/>
          <a:p>
            <a:pPr algn="ctr"/>
            <a:r>
              <a:rPr lang="es-AR" sz="4800" b="1" strike="noStrike" spc="-1">
                <a:solidFill>
                  <a:srgbClr val="000000"/>
                </a:solidFill>
                <a:latin typeface="Calibri"/>
              </a:rPr>
              <a:t>ATLAS DE </a:t>
            </a:r>
            <a:endParaRPr lang="es-AR" sz="4800" b="0" strike="noStrike" spc="-1">
              <a:latin typeface="Arial"/>
            </a:endParaRPr>
          </a:p>
          <a:p>
            <a:pPr algn="ctr"/>
            <a:r>
              <a:rPr lang="es-AR" sz="4800" b="1" strike="noStrike" spc="-1">
                <a:solidFill>
                  <a:srgbClr val="000000"/>
                </a:solidFill>
                <a:latin typeface="Calibri"/>
              </a:rPr>
              <a:t>SEGMENTOS</a:t>
            </a:r>
            <a:endParaRPr lang="es-AR" sz="4800" b="0" strike="noStrike" spc="-1">
              <a:latin typeface="Arial"/>
            </a:endParaRPr>
          </a:p>
        </p:txBody>
      </p:sp>
      <p:sp>
        <p:nvSpPr>
          <p:cNvPr id="310" name="Line 17"/>
          <p:cNvSpPr/>
          <p:nvPr/>
        </p:nvSpPr>
        <p:spPr>
          <a:xfrm>
            <a:off x="2340000" y="2520000"/>
            <a:ext cx="0" cy="234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11" name="Line 18"/>
          <p:cNvSpPr/>
          <p:nvPr/>
        </p:nvSpPr>
        <p:spPr>
          <a:xfrm>
            <a:off x="1980000" y="2340000"/>
            <a:ext cx="2520000" cy="306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12" name="Line 19"/>
          <p:cNvSpPr/>
          <p:nvPr/>
        </p:nvSpPr>
        <p:spPr>
          <a:xfrm>
            <a:off x="1980000" y="1800000"/>
            <a:ext cx="2880000" cy="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13" name="Line 20"/>
          <p:cNvSpPr/>
          <p:nvPr/>
        </p:nvSpPr>
        <p:spPr>
          <a:xfrm>
            <a:off x="2700000" y="2520000"/>
            <a:ext cx="2520000" cy="72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314" name="Line 21"/>
          <p:cNvSpPr/>
          <p:nvPr/>
        </p:nvSpPr>
        <p:spPr>
          <a:xfrm>
            <a:off x="2700000" y="2160000"/>
            <a:ext cx="3960000" cy="90000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pic>
        <p:nvPicPr>
          <p:cNvPr id="315" name="Imagen 314"/>
          <p:cNvPicPr/>
          <p:nvPr/>
        </p:nvPicPr>
        <p:blipFill>
          <a:blip r:embed="rId12"/>
          <a:srcRect l="33955" t="2825" r="42004" b="70901"/>
          <a:stretch/>
        </p:blipFill>
        <p:spPr>
          <a:xfrm>
            <a:off x="8460000" y="1800000"/>
            <a:ext cx="2930400" cy="1800000"/>
          </a:xfrm>
          <a:prstGeom prst="rect">
            <a:avLst/>
          </a:prstGeom>
          <a:ln w="0">
            <a:solidFill>
              <a:srgbClr val="3465A4"/>
            </a:solidFill>
          </a:ln>
        </p:spPr>
      </p:pic>
      <p:sp>
        <p:nvSpPr>
          <p:cNvPr id="316" name="TextShape 22"/>
          <p:cNvSpPr txBox="1"/>
          <p:nvPr/>
        </p:nvSpPr>
        <p:spPr>
          <a:xfrm>
            <a:off x="7110000" y="5369804"/>
            <a:ext cx="4664880" cy="858240"/>
          </a:xfrm>
          <a:prstGeom prst="rect">
            <a:avLst/>
          </a:prstGeom>
          <a:noFill/>
          <a:ln w="0">
            <a:noFill/>
          </a:ln>
        </p:spPr>
        <p:txBody>
          <a:bodyPr lIns="90000" tIns="45000" rIns="90000" bIns="45000">
            <a:noAutofit/>
          </a:bodyPr>
          <a:lstStyle/>
          <a:p>
            <a:r>
              <a:rPr lang="es-AR" sz="1800" b="0" strike="noStrike" spc="-1" dirty="0">
                <a:latin typeface="Arial"/>
              </a:rPr>
              <a:t>SALIDA AUTOMATIZADA DE MAPAS DE SEGMENTOS</a:t>
            </a:r>
          </a:p>
          <a:p>
            <a:r>
              <a:rPr lang="es-AR" sz="1800" b="0" strike="noStrike" spc="-1" dirty="0">
                <a:latin typeface="Arial"/>
              </a:rPr>
              <a:t>FORMATO PDF - PNG </a:t>
            </a:r>
          </a:p>
        </p:txBody>
      </p:sp>
      <p:pic>
        <p:nvPicPr>
          <p:cNvPr id="317" name="Imagen 316"/>
          <p:cNvPicPr/>
          <p:nvPr/>
        </p:nvPicPr>
        <p:blipFill>
          <a:blip r:embed="rId13"/>
          <a:stretch/>
        </p:blipFill>
        <p:spPr>
          <a:xfrm>
            <a:off x="8238060" y="3877927"/>
            <a:ext cx="3374280" cy="978840"/>
          </a:xfrm>
          <a:prstGeom prst="rect">
            <a:avLst/>
          </a:prstGeom>
          <a:ln w="0">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10515600" cy="3385201"/>
          </a:xfrm>
        </p:spPr>
        <p:txBody>
          <a:bodyPr>
            <a:normAutofit fontScale="77500" lnSpcReduction="20000"/>
          </a:bodyPr>
          <a:lstStyle/>
          <a:p>
            <a:pPr>
              <a:lnSpc>
                <a:spcPct val="200000"/>
              </a:lnSpc>
            </a:pPr>
            <a:r>
              <a:rPr lang="es-AR" dirty="0"/>
              <a:t>La segmentación de las áreas urbanas se realizó en 23 distritos provinciales mediante la utilización del Segmentador Web, desarrollado en la Coordinación del Sistema Geoestadístico del INDEC. En el caso de provincia de Buenos Aires utilizó un segmentador propio siguiendo las pautas de segmentación establecidas por el Instituto.</a:t>
            </a:r>
          </a:p>
          <a:p>
            <a:pPr>
              <a:lnSpc>
                <a:spcPct val="200000"/>
              </a:lnSpc>
            </a:pPr>
            <a:endParaRPr lang="es-AR" dirty="0"/>
          </a:p>
        </p:txBody>
      </p:sp>
      <p:sp>
        <p:nvSpPr>
          <p:cNvPr id="4" name="Marcador de número de diapositiva 3"/>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3F8400-501B-1D42-9A69-655D237D4FC6}" type="slidenum">
              <a:rPr kumimoji="0" lang="es-AR" sz="3000" b="0" i="0" u="none" strike="noStrike" kern="1200" cap="none" spc="0" normalizeH="0" baseline="0" noProof="0" smtClean="0">
                <a:ln>
                  <a:noFill/>
                </a:ln>
                <a:solidFill>
                  <a:srgbClr val="004E96"/>
                </a:solidFill>
                <a:effectLst/>
                <a:uLnTx/>
                <a:uFillTx/>
                <a:latin typeface="Verdana" panose="020B0604030504040204" pitchFamily="34" charset="0"/>
                <a:ea typeface="Verdana" panose="020B060403050404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s-AR" sz="3000" b="0" i="0" u="none" strike="noStrike" kern="1200" cap="none" spc="0" normalizeH="0" baseline="0" noProof="0" dirty="0">
              <a:ln>
                <a:noFill/>
              </a:ln>
              <a:solidFill>
                <a:srgbClr val="004E96"/>
              </a:solidFill>
              <a:effectLst/>
              <a:uLnTx/>
              <a:uFillTx/>
              <a:latin typeface="Verdana" panose="020B0604030504040204" pitchFamily="34" charset="0"/>
              <a:ea typeface="Verdana" panose="020B0604030504040204" pitchFamily="34" charset="0"/>
            </a:endParaRPr>
          </a:p>
        </p:txBody>
      </p:sp>
      <p:sp>
        <p:nvSpPr>
          <p:cNvPr id="5" name="Título 1">
            <a:extLst>
              <a:ext uri="{FF2B5EF4-FFF2-40B4-BE49-F238E27FC236}">
                <a16:creationId xmlns:a16="http://schemas.microsoft.com/office/drawing/2014/main" id="{ABBE896A-95E9-5B8A-977F-C8B873DB9DAD}"/>
              </a:ext>
            </a:extLst>
          </p:cNvPr>
          <p:cNvSpPr>
            <a:spLocks noGrp="1"/>
          </p:cNvSpPr>
          <p:nvPr>
            <p:ph type="title"/>
          </p:nvPr>
        </p:nvSpPr>
        <p:spPr>
          <a:xfrm>
            <a:off x="838200" y="365125"/>
            <a:ext cx="10515600" cy="1325563"/>
          </a:xfrm>
        </p:spPr>
        <p:txBody>
          <a:bodyPr/>
          <a:lstStyle/>
          <a:p>
            <a:r>
              <a:rPr lang="es-AR" dirty="0"/>
              <a:t>Segmentación</a:t>
            </a:r>
          </a:p>
        </p:txBody>
      </p:sp>
    </p:spTree>
    <p:extLst>
      <p:ext uri="{BB962C8B-B14F-4D97-AF65-F5344CB8AC3E}">
        <p14:creationId xmlns:p14="http://schemas.microsoft.com/office/powerpoint/2010/main" val="41236229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B07A5-F4A6-EAB7-BC82-92F0D848C048}"/>
              </a:ext>
            </a:extLst>
          </p:cNvPr>
          <p:cNvSpPr>
            <a:spLocks noGrp="1"/>
          </p:cNvSpPr>
          <p:nvPr>
            <p:ph type="title"/>
          </p:nvPr>
        </p:nvSpPr>
        <p:spPr/>
        <p:txBody>
          <a:bodyPr/>
          <a:lstStyle/>
          <a:p>
            <a:r>
              <a:rPr lang="es-AR" dirty="0"/>
              <a:t>Segmentación rural</a:t>
            </a:r>
          </a:p>
        </p:txBody>
      </p:sp>
      <p:sp>
        <p:nvSpPr>
          <p:cNvPr id="4" name="Marcador de número de diapositiva 3">
            <a:extLst>
              <a:ext uri="{FF2B5EF4-FFF2-40B4-BE49-F238E27FC236}">
                <a16:creationId xmlns:a16="http://schemas.microsoft.com/office/drawing/2014/main" id="{C7D7D6A2-209C-0585-FD58-56566D32A5AD}"/>
              </a:ext>
            </a:extLst>
          </p:cNvPr>
          <p:cNvSpPr>
            <a:spLocks noGrp="1"/>
          </p:cNvSpPr>
          <p:nvPr>
            <p:ph type="sldNum" sz="quarter" idx="4"/>
          </p:nvPr>
        </p:nvSpPr>
        <p:spPr/>
        <p:txBody>
          <a:bodyPr/>
          <a:lstStyle/>
          <a:p>
            <a:fld id="{D83F8400-501B-1D42-9A69-655D237D4FC6}" type="slidenum">
              <a:rPr lang="es-AR" smtClean="0"/>
              <a:pPr/>
              <a:t>66</a:t>
            </a:fld>
            <a:endParaRPr lang="es-AR" sz="3000" dirty="0"/>
          </a:p>
        </p:txBody>
      </p:sp>
      <p:sp>
        <p:nvSpPr>
          <p:cNvPr id="5" name="Marcador de contenido 4">
            <a:extLst>
              <a:ext uri="{FF2B5EF4-FFF2-40B4-BE49-F238E27FC236}">
                <a16:creationId xmlns:a16="http://schemas.microsoft.com/office/drawing/2014/main" id="{24F87886-852B-8E36-DA8A-2CE61F670EFE}"/>
              </a:ext>
            </a:extLst>
          </p:cNvPr>
          <p:cNvSpPr>
            <a:spLocks noGrp="1"/>
          </p:cNvSpPr>
          <p:nvPr>
            <p:ph idx="10"/>
          </p:nvPr>
        </p:nvSpPr>
        <p:spPr>
          <a:xfrm>
            <a:off x="838200" y="1315233"/>
            <a:ext cx="10515600" cy="4831567"/>
          </a:xfrm>
        </p:spPr>
        <p:txBody>
          <a:bodyPr/>
          <a:lstStyle/>
          <a:p>
            <a:r>
              <a:rPr lang="es-AR" dirty="0"/>
              <a:t>A diferencia de la dinámica urbana, la dinámica rural es menor, por lo tanto para el censo actual se ha optado por utilizar en general la segmentación rural del 2010, salvo en los bordes de las localidades o crecimientos puntuales detectados en las áreas rurales.</a:t>
            </a:r>
          </a:p>
          <a:p>
            <a:r>
              <a:rPr lang="es-AR" dirty="0"/>
              <a:t>No se trabajó con listado de viviendas y, a lo sumo con detección de viviendas por imagen para establecer los límites de segmento.</a:t>
            </a:r>
          </a:p>
          <a:p>
            <a:r>
              <a:rPr lang="es-AR" dirty="0"/>
              <a:t>En algunos casos se han digitalizado los segmentos rurales y para las salidas gráficas se ha utilizado un procedimiento similar a la salida gráfica de la segmentación urbana, en otros se optó por mantener el formato en papel</a:t>
            </a:r>
          </a:p>
          <a:p>
            <a:pPr marL="0" indent="0">
              <a:buNone/>
            </a:pPr>
            <a:endParaRPr lang="es-AR" dirty="0"/>
          </a:p>
        </p:txBody>
      </p:sp>
    </p:spTree>
    <p:extLst>
      <p:ext uri="{BB962C8B-B14F-4D97-AF65-F5344CB8AC3E}">
        <p14:creationId xmlns:p14="http://schemas.microsoft.com/office/powerpoint/2010/main" val="2586566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74299" y="406431"/>
            <a:ext cx="7595992"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96036" y="2180575"/>
            <a:ext cx="10674255" cy="3464666"/>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Cartografía 2010. </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Edición cartográfica.</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Conteo y listado de viviendas.</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Redimensión de radios y fracciones.</a:t>
            </a:r>
          </a:p>
          <a:p>
            <a:pPr marL="228600" indent="-222840">
              <a:lnSpc>
                <a:spcPct val="115000"/>
              </a:lnSpc>
              <a:spcBef>
                <a:spcPts val="1001"/>
              </a:spcBef>
              <a:buClr>
                <a:srgbClr val="F0B102"/>
              </a:buClr>
              <a:buFont typeface="Arial"/>
              <a:buChar char="•"/>
            </a:pPr>
            <a:r>
              <a:rPr lang="es-MX" sz="2600" i="1" spc="-1" dirty="0">
                <a:solidFill>
                  <a:schemeClr val="bg1">
                    <a:lumMod val="65000"/>
                  </a:schemeClr>
                </a:solidFill>
                <a:latin typeface="Arial"/>
                <a:ea typeface="DejaVu Sans"/>
              </a:rPr>
              <a:t>Segmentación.</a:t>
            </a:r>
          </a:p>
          <a:p>
            <a:pPr marL="228600" indent="-222840">
              <a:lnSpc>
                <a:spcPct val="115000"/>
              </a:lnSpc>
              <a:spcBef>
                <a:spcPts val="1001"/>
              </a:spcBef>
              <a:buClr>
                <a:srgbClr val="F0B102"/>
              </a:buClr>
              <a:buFont typeface="Arial"/>
              <a:buChar char="•"/>
            </a:pPr>
            <a:r>
              <a:rPr lang="es-MX" sz="2600" spc="-1" dirty="0">
                <a:solidFill>
                  <a:srgbClr val="000000"/>
                </a:solidFill>
                <a:latin typeface="Arial"/>
                <a:ea typeface="DejaVu Sans"/>
              </a:rPr>
              <a:t>Obtención de la nueva base geográfica.</a:t>
            </a:r>
            <a:endParaRPr lang="es-AR" dirty="0"/>
          </a:p>
        </p:txBody>
      </p:sp>
      <p:pic>
        <p:nvPicPr>
          <p:cNvPr id="5" name="Imagen 4"/>
          <p:cNvPicPr>
            <a:picLocks noChangeAspect="1"/>
          </p:cNvPicPr>
          <p:nvPr/>
        </p:nvPicPr>
        <p:blipFill>
          <a:blip r:embed="rId2"/>
          <a:stretch>
            <a:fillRect/>
          </a:stretch>
        </p:blipFill>
        <p:spPr>
          <a:xfrm>
            <a:off x="3878363" y="2180575"/>
            <a:ext cx="504720" cy="428401"/>
          </a:xfrm>
          <a:prstGeom prst="rect">
            <a:avLst/>
          </a:prstGeom>
        </p:spPr>
      </p:pic>
      <p:pic>
        <p:nvPicPr>
          <p:cNvPr id="6" name="Imagen 5"/>
          <p:cNvPicPr>
            <a:picLocks noChangeAspect="1"/>
          </p:cNvPicPr>
          <p:nvPr/>
        </p:nvPicPr>
        <p:blipFill>
          <a:blip r:embed="rId2"/>
          <a:stretch>
            <a:fillRect/>
          </a:stretch>
        </p:blipFill>
        <p:spPr>
          <a:xfrm>
            <a:off x="4246852" y="2759736"/>
            <a:ext cx="504720" cy="428401"/>
          </a:xfrm>
          <a:prstGeom prst="rect">
            <a:avLst/>
          </a:prstGeom>
        </p:spPr>
      </p:pic>
      <p:pic>
        <p:nvPicPr>
          <p:cNvPr id="7" name="Imagen 6"/>
          <p:cNvPicPr>
            <a:picLocks noChangeAspect="1"/>
          </p:cNvPicPr>
          <p:nvPr/>
        </p:nvPicPr>
        <p:blipFill>
          <a:blip r:embed="rId2"/>
          <a:stretch>
            <a:fillRect/>
          </a:stretch>
        </p:blipFill>
        <p:spPr>
          <a:xfrm>
            <a:off x="5514795" y="3370033"/>
            <a:ext cx="504720" cy="428401"/>
          </a:xfrm>
          <a:prstGeom prst="rect">
            <a:avLst/>
          </a:prstGeom>
        </p:spPr>
      </p:pic>
      <p:pic>
        <p:nvPicPr>
          <p:cNvPr id="8" name="Imagen 7"/>
          <p:cNvPicPr>
            <a:picLocks noChangeAspect="1"/>
          </p:cNvPicPr>
          <p:nvPr/>
        </p:nvPicPr>
        <p:blipFill>
          <a:blip r:embed="rId2"/>
          <a:stretch>
            <a:fillRect/>
          </a:stretch>
        </p:blipFill>
        <p:spPr>
          <a:xfrm>
            <a:off x="6390527" y="3912908"/>
            <a:ext cx="504720" cy="428401"/>
          </a:xfrm>
          <a:prstGeom prst="rect">
            <a:avLst/>
          </a:prstGeom>
        </p:spPr>
      </p:pic>
      <p:pic>
        <p:nvPicPr>
          <p:cNvPr id="9" name="Imagen 8"/>
          <p:cNvPicPr>
            <a:picLocks noChangeAspect="1"/>
          </p:cNvPicPr>
          <p:nvPr/>
        </p:nvPicPr>
        <p:blipFill>
          <a:blip r:embed="rId2"/>
          <a:stretch>
            <a:fillRect/>
          </a:stretch>
        </p:blipFill>
        <p:spPr>
          <a:xfrm>
            <a:off x="3373643" y="4529332"/>
            <a:ext cx="504720" cy="428401"/>
          </a:xfrm>
          <a:prstGeom prst="rect">
            <a:avLst/>
          </a:prstGeom>
        </p:spPr>
      </p:pic>
      <p:pic>
        <p:nvPicPr>
          <p:cNvPr id="10" name="Imagen 9"/>
          <p:cNvPicPr>
            <a:picLocks noChangeAspect="1"/>
          </p:cNvPicPr>
          <p:nvPr/>
        </p:nvPicPr>
        <p:blipFill>
          <a:blip r:embed="rId2"/>
          <a:stretch>
            <a:fillRect/>
          </a:stretch>
        </p:blipFill>
        <p:spPr>
          <a:xfrm>
            <a:off x="7327900" y="5160364"/>
            <a:ext cx="504720" cy="428401"/>
          </a:xfrm>
          <a:prstGeom prst="rect">
            <a:avLst/>
          </a:prstGeom>
        </p:spPr>
      </p:pic>
      <p:sp>
        <p:nvSpPr>
          <p:cNvPr id="3" name="CuadroTexto 2"/>
          <p:cNvSpPr txBox="1"/>
          <p:nvPr/>
        </p:nvSpPr>
        <p:spPr>
          <a:xfrm>
            <a:off x="927100" y="5125124"/>
            <a:ext cx="6400800" cy="769441"/>
          </a:xfrm>
          <a:prstGeom prst="rect">
            <a:avLst/>
          </a:prstGeom>
          <a:solidFill>
            <a:schemeClr val="bg1"/>
          </a:solidFill>
        </p:spPr>
        <p:txBody>
          <a:bodyPr wrap="square" rtlCol="0">
            <a:spAutoFit/>
          </a:bodyPr>
          <a:lstStyle/>
          <a:p>
            <a:r>
              <a:rPr lang="es-MX" sz="2600" b="1" spc="-1" dirty="0">
                <a:solidFill>
                  <a:srgbClr val="000000"/>
                </a:solidFill>
                <a:latin typeface="Arial"/>
                <a:ea typeface="DejaVu Sans"/>
              </a:rPr>
              <a:t>Obtención de la nueva base geográfica</a:t>
            </a:r>
            <a:r>
              <a:rPr lang="es-MX" b="1" spc="-1" dirty="0">
                <a:solidFill>
                  <a:srgbClr val="000000"/>
                </a:solidFill>
                <a:latin typeface="Arial"/>
                <a:ea typeface="DejaVu Sans"/>
              </a:rPr>
              <a:t>.</a:t>
            </a:r>
            <a:endParaRPr lang="es-AR" b="1" dirty="0"/>
          </a:p>
          <a:p>
            <a:endParaRPr lang="es-AR" dirty="0"/>
          </a:p>
        </p:txBody>
      </p:sp>
    </p:spTree>
    <p:extLst>
      <p:ext uri="{BB962C8B-B14F-4D97-AF65-F5344CB8AC3E}">
        <p14:creationId xmlns:p14="http://schemas.microsoft.com/office/powerpoint/2010/main" val="280096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500"/>
                                        <p:tgtEl>
                                          <p:spTgt spid="2">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500"/>
                                        <p:tgtEl>
                                          <p:spTgt spid="2">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arn(inVertical)">
                                      <p:cBhvr>
                                        <p:cTn id="47" dur="500"/>
                                        <p:tgtEl>
                                          <p:spTgt spid="3"/>
                                        </p:tgtEl>
                                      </p:cBhvr>
                                    </p:animEffect>
                                  </p:childTnLst>
                                </p:cTn>
                              </p:par>
                            </p:childTnLst>
                          </p:cTn>
                        </p:par>
                        <p:par>
                          <p:cTn id="48" fill="hold">
                            <p:stCondLst>
                              <p:cond delay="500"/>
                            </p:stCondLst>
                            <p:childTnLst>
                              <p:par>
                                <p:cTn id="49" presetID="10" presetClass="entr" presetSubtype="0" fill="hold" nodeType="afterEffect">
                                  <p:stCondLst>
                                    <p:cond delay="10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BBC1D-90E6-2AB9-A39A-5303FCB88109}"/>
              </a:ext>
            </a:extLst>
          </p:cNvPr>
          <p:cNvSpPr>
            <a:spLocks noGrp="1"/>
          </p:cNvSpPr>
          <p:nvPr>
            <p:ph type="title"/>
          </p:nvPr>
        </p:nvSpPr>
        <p:spPr/>
        <p:txBody>
          <a:bodyPr/>
          <a:lstStyle/>
          <a:p>
            <a:r>
              <a:rPr lang="es-AR" dirty="0"/>
              <a:t>Productos Precensales del Sistema Geoestadístico para el Censo 2022</a:t>
            </a:r>
          </a:p>
        </p:txBody>
      </p:sp>
      <p:sp>
        <p:nvSpPr>
          <p:cNvPr id="4" name="Marcador de número de diapositiva 3">
            <a:extLst>
              <a:ext uri="{FF2B5EF4-FFF2-40B4-BE49-F238E27FC236}">
                <a16:creationId xmlns:a16="http://schemas.microsoft.com/office/drawing/2014/main" id="{51ED7EAF-8B2F-D613-5CE8-B1126921E79A}"/>
              </a:ext>
            </a:extLst>
          </p:cNvPr>
          <p:cNvSpPr>
            <a:spLocks noGrp="1"/>
          </p:cNvSpPr>
          <p:nvPr>
            <p:ph type="sldNum" sz="quarter" idx="4"/>
          </p:nvPr>
        </p:nvSpPr>
        <p:spPr/>
        <p:txBody>
          <a:bodyPr/>
          <a:lstStyle/>
          <a:p>
            <a:fld id="{D83F8400-501B-1D42-9A69-655D237D4FC6}" type="slidenum">
              <a:rPr lang="es-AR" smtClean="0"/>
              <a:pPr/>
              <a:t>68</a:t>
            </a:fld>
            <a:endParaRPr lang="es-AR" sz="3000" dirty="0"/>
          </a:p>
        </p:txBody>
      </p:sp>
      <p:sp>
        <p:nvSpPr>
          <p:cNvPr id="8" name="CuadroTexto 7">
            <a:extLst>
              <a:ext uri="{FF2B5EF4-FFF2-40B4-BE49-F238E27FC236}">
                <a16:creationId xmlns:a16="http://schemas.microsoft.com/office/drawing/2014/main" id="{8104160A-2A37-54A2-F9AC-90811B974033}"/>
              </a:ext>
            </a:extLst>
          </p:cNvPr>
          <p:cNvSpPr txBox="1"/>
          <p:nvPr/>
        </p:nvSpPr>
        <p:spPr>
          <a:xfrm>
            <a:off x="4375759" y="3098122"/>
            <a:ext cx="1720241" cy="369332"/>
          </a:xfrm>
          <a:prstGeom prst="rect">
            <a:avLst/>
          </a:prstGeom>
          <a:noFill/>
        </p:spPr>
        <p:txBody>
          <a:bodyPr wrap="square" rtlCol="0">
            <a:spAutoFit/>
          </a:bodyPr>
          <a:lstStyle/>
          <a:p>
            <a:r>
              <a:rPr lang="es-AR">
                <a:latin typeface="Amasis MT Pro Black" panose="020B0604020202020204" pitchFamily="18" charset="0"/>
              </a:rPr>
              <a:t>LOGISTICA</a:t>
            </a:r>
            <a:endParaRPr lang="es-AR" dirty="0">
              <a:latin typeface="Amasis MT Pro Black" panose="020B0604020202020204" pitchFamily="18" charset="0"/>
            </a:endParaRPr>
          </a:p>
        </p:txBody>
      </p:sp>
      <p:sp>
        <p:nvSpPr>
          <p:cNvPr id="9" name="CuadroTexto 8">
            <a:extLst>
              <a:ext uri="{FF2B5EF4-FFF2-40B4-BE49-F238E27FC236}">
                <a16:creationId xmlns:a16="http://schemas.microsoft.com/office/drawing/2014/main" id="{D3C80F74-AF77-EDBC-2F41-3DBE377D6607}"/>
              </a:ext>
            </a:extLst>
          </p:cNvPr>
          <p:cNvSpPr txBox="1"/>
          <p:nvPr/>
        </p:nvSpPr>
        <p:spPr>
          <a:xfrm>
            <a:off x="4348619" y="2226107"/>
            <a:ext cx="2052181" cy="646331"/>
          </a:xfrm>
          <a:prstGeom prst="rect">
            <a:avLst/>
          </a:prstGeom>
          <a:noFill/>
        </p:spPr>
        <p:txBody>
          <a:bodyPr wrap="square" rtlCol="0">
            <a:spAutoFit/>
          </a:bodyPr>
          <a:lstStyle/>
          <a:p>
            <a:pPr algn="ctr"/>
            <a:r>
              <a:rPr lang="es-AR" dirty="0">
                <a:latin typeface="Amasis MT Pro Black" panose="020B0604020202020204" pitchFamily="18" charset="0"/>
              </a:rPr>
              <a:t>PRECENSO DE VIVIENDAS</a:t>
            </a:r>
          </a:p>
        </p:txBody>
      </p:sp>
      <p:sp>
        <p:nvSpPr>
          <p:cNvPr id="10" name="CuadroTexto 9">
            <a:extLst>
              <a:ext uri="{FF2B5EF4-FFF2-40B4-BE49-F238E27FC236}">
                <a16:creationId xmlns:a16="http://schemas.microsoft.com/office/drawing/2014/main" id="{621E6F49-2C47-F05E-5C07-2241F6D93027}"/>
              </a:ext>
            </a:extLst>
          </p:cNvPr>
          <p:cNvSpPr txBox="1"/>
          <p:nvPr/>
        </p:nvSpPr>
        <p:spPr>
          <a:xfrm>
            <a:off x="9028133" y="1874225"/>
            <a:ext cx="1315233" cy="646331"/>
          </a:xfrm>
          <a:prstGeom prst="rect">
            <a:avLst/>
          </a:prstGeom>
          <a:noFill/>
        </p:spPr>
        <p:txBody>
          <a:bodyPr wrap="square" rtlCol="0">
            <a:spAutoFit/>
          </a:bodyPr>
          <a:lstStyle/>
          <a:p>
            <a:pPr algn="ctr"/>
            <a:r>
              <a:rPr lang="es-AR" dirty="0">
                <a:latin typeface="Amasis MT Pro Black" panose="020B0604020202020204" pitchFamily="18" charset="0"/>
              </a:rPr>
              <a:t>CENSO DIGITAL</a:t>
            </a:r>
          </a:p>
        </p:txBody>
      </p:sp>
      <p:sp>
        <p:nvSpPr>
          <p:cNvPr id="11" name="CuadroTexto 10">
            <a:extLst>
              <a:ext uri="{FF2B5EF4-FFF2-40B4-BE49-F238E27FC236}">
                <a16:creationId xmlns:a16="http://schemas.microsoft.com/office/drawing/2014/main" id="{A11C14AA-F287-9005-CBA3-EFEAF8991ACF}"/>
              </a:ext>
            </a:extLst>
          </p:cNvPr>
          <p:cNvSpPr txBox="1"/>
          <p:nvPr/>
        </p:nvSpPr>
        <p:spPr>
          <a:xfrm>
            <a:off x="265134" y="3117013"/>
            <a:ext cx="2002077" cy="646331"/>
          </a:xfrm>
          <a:prstGeom prst="rect">
            <a:avLst/>
          </a:prstGeom>
          <a:noFill/>
        </p:spPr>
        <p:txBody>
          <a:bodyPr wrap="square" rtlCol="0">
            <a:spAutoFit/>
          </a:bodyPr>
          <a:lstStyle/>
          <a:p>
            <a:pPr algn="ctr"/>
            <a:r>
              <a:rPr lang="es-AR" dirty="0">
                <a:latin typeface="Amasis MT Pro Black" panose="020B0604020202020204" pitchFamily="18" charset="0"/>
              </a:rPr>
              <a:t>ESTRUCTURA CENSAL</a:t>
            </a:r>
          </a:p>
        </p:txBody>
      </p:sp>
      <p:sp>
        <p:nvSpPr>
          <p:cNvPr id="14" name="CuadroTexto 13">
            <a:extLst>
              <a:ext uri="{FF2B5EF4-FFF2-40B4-BE49-F238E27FC236}">
                <a16:creationId xmlns:a16="http://schemas.microsoft.com/office/drawing/2014/main" id="{1D8E9EC5-6AC8-4EEB-7A08-2A078774F7D9}"/>
              </a:ext>
            </a:extLst>
          </p:cNvPr>
          <p:cNvSpPr txBox="1"/>
          <p:nvPr/>
        </p:nvSpPr>
        <p:spPr>
          <a:xfrm>
            <a:off x="665967" y="1784264"/>
            <a:ext cx="1315233" cy="369332"/>
          </a:xfrm>
          <a:prstGeom prst="rect">
            <a:avLst/>
          </a:prstGeom>
          <a:noFill/>
        </p:spPr>
        <p:txBody>
          <a:bodyPr wrap="square" rtlCol="0">
            <a:spAutoFit/>
          </a:bodyPr>
          <a:lstStyle/>
          <a:p>
            <a:r>
              <a:rPr lang="es-AR" dirty="0">
                <a:latin typeface="Amasis MT Pro Black" panose="020B0604020202020204" pitchFamily="18" charset="0"/>
              </a:rPr>
              <a:t>ADRA</a:t>
            </a:r>
          </a:p>
        </p:txBody>
      </p:sp>
      <p:sp>
        <p:nvSpPr>
          <p:cNvPr id="15" name="CuadroTexto 14">
            <a:extLst>
              <a:ext uri="{FF2B5EF4-FFF2-40B4-BE49-F238E27FC236}">
                <a16:creationId xmlns:a16="http://schemas.microsoft.com/office/drawing/2014/main" id="{A47621B4-A443-EB1C-9A6C-68D47153BD38}"/>
              </a:ext>
            </a:extLst>
          </p:cNvPr>
          <p:cNvSpPr txBox="1"/>
          <p:nvPr/>
        </p:nvSpPr>
        <p:spPr>
          <a:xfrm>
            <a:off x="6400800" y="4572463"/>
            <a:ext cx="1315233" cy="369332"/>
          </a:xfrm>
          <a:prstGeom prst="rect">
            <a:avLst/>
          </a:prstGeom>
          <a:noFill/>
        </p:spPr>
        <p:txBody>
          <a:bodyPr wrap="square" rtlCol="0">
            <a:spAutoFit/>
          </a:bodyPr>
          <a:lstStyle/>
          <a:p>
            <a:r>
              <a:rPr lang="es-AR" dirty="0" err="1">
                <a:latin typeface="Amasis MT Pro Black" panose="020B0604020202020204" pitchFamily="18" charset="0"/>
              </a:rPr>
              <a:t>CensAR</a:t>
            </a:r>
            <a:endParaRPr lang="es-AR" dirty="0">
              <a:latin typeface="Amasis MT Pro Black" panose="020B0604020202020204" pitchFamily="18" charset="0"/>
            </a:endParaRPr>
          </a:p>
        </p:txBody>
      </p:sp>
      <p:sp>
        <p:nvSpPr>
          <p:cNvPr id="16" name="CuadroTexto 15">
            <a:extLst>
              <a:ext uri="{FF2B5EF4-FFF2-40B4-BE49-F238E27FC236}">
                <a16:creationId xmlns:a16="http://schemas.microsoft.com/office/drawing/2014/main" id="{B02B4BE1-07B9-E553-EBF0-133FB3BC432D}"/>
              </a:ext>
            </a:extLst>
          </p:cNvPr>
          <p:cNvSpPr txBox="1"/>
          <p:nvPr/>
        </p:nvSpPr>
        <p:spPr>
          <a:xfrm>
            <a:off x="265134" y="4280241"/>
            <a:ext cx="1470765" cy="369332"/>
          </a:xfrm>
          <a:prstGeom prst="rect">
            <a:avLst/>
          </a:prstGeom>
          <a:noFill/>
        </p:spPr>
        <p:txBody>
          <a:bodyPr wrap="square" rtlCol="0">
            <a:spAutoFit/>
          </a:bodyPr>
          <a:lstStyle/>
          <a:p>
            <a:r>
              <a:rPr lang="es-AR" dirty="0">
                <a:latin typeface="Amasis MT Pro Black" panose="020B0604020202020204" pitchFamily="18" charset="0"/>
              </a:rPr>
              <a:t>DATALAKE</a:t>
            </a:r>
          </a:p>
        </p:txBody>
      </p:sp>
      <p:sp>
        <p:nvSpPr>
          <p:cNvPr id="17" name="CuadroTexto 16">
            <a:extLst>
              <a:ext uri="{FF2B5EF4-FFF2-40B4-BE49-F238E27FC236}">
                <a16:creationId xmlns:a16="http://schemas.microsoft.com/office/drawing/2014/main" id="{95742CC5-D170-9950-B782-64B4CE12366B}"/>
              </a:ext>
            </a:extLst>
          </p:cNvPr>
          <p:cNvSpPr txBox="1"/>
          <p:nvPr/>
        </p:nvSpPr>
        <p:spPr>
          <a:xfrm>
            <a:off x="10225935" y="4110319"/>
            <a:ext cx="1636731" cy="646331"/>
          </a:xfrm>
          <a:prstGeom prst="rect">
            <a:avLst/>
          </a:prstGeom>
          <a:noFill/>
        </p:spPr>
        <p:txBody>
          <a:bodyPr wrap="square" rtlCol="0">
            <a:spAutoFit/>
          </a:bodyPr>
          <a:lstStyle/>
          <a:p>
            <a:pPr algn="ctr"/>
            <a:r>
              <a:rPr lang="es-AR" dirty="0">
                <a:latin typeface="Amasis MT Pro Black" panose="020B0604020202020204" pitchFamily="18" charset="0"/>
              </a:rPr>
              <a:t>OPERATIVO DE CAMPO</a:t>
            </a:r>
          </a:p>
        </p:txBody>
      </p:sp>
      <p:sp>
        <p:nvSpPr>
          <p:cNvPr id="18" name="CuadroTexto 17">
            <a:extLst>
              <a:ext uri="{FF2B5EF4-FFF2-40B4-BE49-F238E27FC236}">
                <a16:creationId xmlns:a16="http://schemas.microsoft.com/office/drawing/2014/main" id="{42B2EF0B-A8F4-64BA-5F99-5CC8E56207AF}"/>
              </a:ext>
            </a:extLst>
          </p:cNvPr>
          <p:cNvSpPr txBox="1"/>
          <p:nvPr/>
        </p:nvSpPr>
        <p:spPr>
          <a:xfrm>
            <a:off x="4500496" y="4649573"/>
            <a:ext cx="1470765" cy="369332"/>
          </a:xfrm>
          <a:prstGeom prst="rect">
            <a:avLst/>
          </a:prstGeom>
          <a:noFill/>
        </p:spPr>
        <p:txBody>
          <a:bodyPr wrap="square" rtlCol="0">
            <a:spAutoFit/>
          </a:bodyPr>
          <a:lstStyle/>
          <a:p>
            <a:r>
              <a:rPr lang="es-AR" dirty="0">
                <a:latin typeface="Amasis MT Pro Black" panose="020B0604020202020204" pitchFamily="18" charset="0"/>
              </a:rPr>
              <a:t>MMUVRA</a:t>
            </a:r>
          </a:p>
        </p:txBody>
      </p:sp>
      <p:sp>
        <p:nvSpPr>
          <p:cNvPr id="22" name="CuadroTexto 21">
            <a:extLst>
              <a:ext uri="{FF2B5EF4-FFF2-40B4-BE49-F238E27FC236}">
                <a16:creationId xmlns:a16="http://schemas.microsoft.com/office/drawing/2014/main" id="{4BEA3283-3031-1913-2F0D-D42D695755F1}"/>
              </a:ext>
            </a:extLst>
          </p:cNvPr>
          <p:cNvSpPr txBox="1"/>
          <p:nvPr/>
        </p:nvSpPr>
        <p:spPr>
          <a:xfrm>
            <a:off x="548535" y="2051612"/>
            <a:ext cx="2865329" cy="369332"/>
          </a:xfrm>
          <a:prstGeom prst="rect">
            <a:avLst/>
          </a:prstGeom>
          <a:noFill/>
        </p:spPr>
        <p:txBody>
          <a:bodyPr wrap="square">
            <a:spAutoFit/>
          </a:bodyPr>
          <a:lstStyle/>
          <a:p>
            <a:r>
              <a:rPr lang="es-AR" sz="1800" b="1" dirty="0">
                <a:solidFill>
                  <a:srgbClr val="00B0F0"/>
                </a:solidFill>
              </a:rPr>
              <a:t>Tablas de lados de manzana</a:t>
            </a:r>
            <a:endParaRPr lang="es-AR" dirty="0">
              <a:solidFill>
                <a:srgbClr val="00B0F0"/>
              </a:solidFill>
            </a:endParaRPr>
          </a:p>
        </p:txBody>
      </p:sp>
      <p:sp>
        <p:nvSpPr>
          <p:cNvPr id="24" name="CuadroTexto 23">
            <a:extLst>
              <a:ext uri="{FF2B5EF4-FFF2-40B4-BE49-F238E27FC236}">
                <a16:creationId xmlns:a16="http://schemas.microsoft.com/office/drawing/2014/main" id="{E65E2E0D-07A2-4D40-EC56-DCC12991A059}"/>
              </a:ext>
            </a:extLst>
          </p:cNvPr>
          <p:cNvSpPr txBox="1"/>
          <p:nvPr/>
        </p:nvSpPr>
        <p:spPr>
          <a:xfrm>
            <a:off x="6417501" y="1801995"/>
            <a:ext cx="2052181" cy="2308324"/>
          </a:xfrm>
          <a:prstGeom prst="rect">
            <a:avLst/>
          </a:prstGeom>
          <a:noFill/>
        </p:spPr>
        <p:txBody>
          <a:bodyPr wrap="square">
            <a:spAutoFit/>
          </a:bodyPr>
          <a:lstStyle/>
          <a:p>
            <a:r>
              <a:rPr lang="es-AR" sz="1800" b="1" dirty="0">
                <a:solidFill>
                  <a:srgbClr val="00B0F0"/>
                </a:solidFill>
              </a:rPr>
              <a:t>Base geográfica a nivel de radio de las localidades de 2000 habitantes y más y tabla de localidades de menos de 2000 habitantes </a:t>
            </a:r>
            <a:endParaRPr lang="es-AR" dirty="0">
              <a:solidFill>
                <a:srgbClr val="00B0F0"/>
              </a:solidFill>
            </a:endParaRPr>
          </a:p>
        </p:txBody>
      </p:sp>
      <p:sp>
        <p:nvSpPr>
          <p:cNvPr id="26" name="CuadroTexto 25">
            <a:extLst>
              <a:ext uri="{FF2B5EF4-FFF2-40B4-BE49-F238E27FC236}">
                <a16:creationId xmlns:a16="http://schemas.microsoft.com/office/drawing/2014/main" id="{0C44ECF1-B496-B292-E3BD-C6BCDFF5CAF6}"/>
              </a:ext>
            </a:extLst>
          </p:cNvPr>
          <p:cNvSpPr txBox="1"/>
          <p:nvPr/>
        </p:nvSpPr>
        <p:spPr>
          <a:xfrm>
            <a:off x="9054226" y="2483260"/>
            <a:ext cx="1324629" cy="1200329"/>
          </a:xfrm>
          <a:prstGeom prst="rect">
            <a:avLst/>
          </a:prstGeom>
          <a:noFill/>
        </p:spPr>
        <p:txBody>
          <a:bodyPr wrap="square">
            <a:spAutoFit/>
          </a:bodyPr>
          <a:lstStyle/>
          <a:p>
            <a:r>
              <a:rPr lang="es-AR" sz="1800" b="1" dirty="0">
                <a:solidFill>
                  <a:srgbClr val="00B0F0"/>
                </a:solidFill>
              </a:rPr>
              <a:t>Listados de viviendas redimensionados </a:t>
            </a:r>
            <a:endParaRPr lang="es-AR" dirty="0">
              <a:solidFill>
                <a:srgbClr val="00B0F0"/>
              </a:solidFill>
            </a:endParaRPr>
          </a:p>
        </p:txBody>
      </p:sp>
      <p:sp>
        <p:nvSpPr>
          <p:cNvPr id="28" name="CuadroTexto 27">
            <a:extLst>
              <a:ext uri="{FF2B5EF4-FFF2-40B4-BE49-F238E27FC236}">
                <a16:creationId xmlns:a16="http://schemas.microsoft.com/office/drawing/2014/main" id="{9A176C10-94F5-7606-DBD1-197EE4712102}"/>
              </a:ext>
            </a:extLst>
          </p:cNvPr>
          <p:cNvSpPr txBox="1"/>
          <p:nvPr/>
        </p:nvSpPr>
        <p:spPr>
          <a:xfrm>
            <a:off x="2192055" y="3098122"/>
            <a:ext cx="1720241" cy="923330"/>
          </a:xfrm>
          <a:prstGeom prst="rect">
            <a:avLst/>
          </a:prstGeom>
          <a:noFill/>
        </p:spPr>
        <p:txBody>
          <a:bodyPr wrap="square">
            <a:spAutoFit/>
          </a:bodyPr>
          <a:lstStyle/>
          <a:p>
            <a:r>
              <a:rPr lang="es-AR" sz="1800" b="1" dirty="0">
                <a:solidFill>
                  <a:srgbClr val="00B0F0"/>
                </a:solidFill>
              </a:rPr>
              <a:t>Tabla de radios y tabla de segmentos</a:t>
            </a:r>
            <a:endParaRPr lang="es-AR" dirty="0">
              <a:solidFill>
                <a:srgbClr val="00B0F0"/>
              </a:solidFill>
            </a:endParaRPr>
          </a:p>
        </p:txBody>
      </p:sp>
      <p:sp>
        <p:nvSpPr>
          <p:cNvPr id="30" name="CuadroTexto 29">
            <a:extLst>
              <a:ext uri="{FF2B5EF4-FFF2-40B4-BE49-F238E27FC236}">
                <a16:creationId xmlns:a16="http://schemas.microsoft.com/office/drawing/2014/main" id="{5A22E02A-CE80-E3EC-E6A5-B44455151A52}"/>
              </a:ext>
            </a:extLst>
          </p:cNvPr>
          <p:cNvSpPr txBox="1"/>
          <p:nvPr/>
        </p:nvSpPr>
        <p:spPr>
          <a:xfrm>
            <a:off x="4348619" y="3578678"/>
            <a:ext cx="1720241" cy="923330"/>
          </a:xfrm>
          <a:prstGeom prst="rect">
            <a:avLst/>
          </a:prstGeom>
          <a:noFill/>
        </p:spPr>
        <p:txBody>
          <a:bodyPr wrap="square">
            <a:spAutoFit/>
          </a:bodyPr>
          <a:lstStyle/>
          <a:p>
            <a:r>
              <a:rPr lang="es-AR" sz="1800" b="1" dirty="0">
                <a:solidFill>
                  <a:srgbClr val="00B0F0"/>
                </a:solidFill>
              </a:rPr>
              <a:t>Tabla resumen de radios y segmentos</a:t>
            </a:r>
            <a:endParaRPr lang="es-AR" dirty="0">
              <a:solidFill>
                <a:srgbClr val="00B0F0"/>
              </a:solidFill>
            </a:endParaRPr>
          </a:p>
        </p:txBody>
      </p:sp>
      <p:sp>
        <p:nvSpPr>
          <p:cNvPr id="32" name="CuadroTexto 31">
            <a:extLst>
              <a:ext uri="{FF2B5EF4-FFF2-40B4-BE49-F238E27FC236}">
                <a16:creationId xmlns:a16="http://schemas.microsoft.com/office/drawing/2014/main" id="{2532F60A-6DAE-E40C-5B2F-5D768E02C52C}"/>
              </a:ext>
            </a:extLst>
          </p:cNvPr>
          <p:cNvSpPr txBox="1"/>
          <p:nvPr/>
        </p:nvSpPr>
        <p:spPr>
          <a:xfrm>
            <a:off x="377868" y="4757129"/>
            <a:ext cx="2002077" cy="1200329"/>
          </a:xfrm>
          <a:prstGeom prst="rect">
            <a:avLst/>
          </a:prstGeom>
          <a:noFill/>
        </p:spPr>
        <p:txBody>
          <a:bodyPr wrap="square">
            <a:spAutoFit/>
          </a:bodyPr>
          <a:lstStyle/>
          <a:p>
            <a:r>
              <a:rPr lang="es-AR" sz="1800" b="1" dirty="0">
                <a:solidFill>
                  <a:srgbClr val="00B0F0"/>
                </a:solidFill>
              </a:rPr>
              <a:t>Listados de viviendas redimensionados y segmentados </a:t>
            </a:r>
            <a:endParaRPr lang="es-AR" dirty="0">
              <a:solidFill>
                <a:srgbClr val="00B0F0"/>
              </a:solidFill>
            </a:endParaRPr>
          </a:p>
        </p:txBody>
      </p:sp>
      <p:sp>
        <p:nvSpPr>
          <p:cNvPr id="34" name="CuadroTexto 33">
            <a:extLst>
              <a:ext uri="{FF2B5EF4-FFF2-40B4-BE49-F238E27FC236}">
                <a16:creationId xmlns:a16="http://schemas.microsoft.com/office/drawing/2014/main" id="{B6F18DE8-30C9-A285-1571-F82825275815}"/>
              </a:ext>
            </a:extLst>
          </p:cNvPr>
          <p:cNvSpPr txBox="1"/>
          <p:nvPr/>
        </p:nvSpPr>
        <p:spPr>
          <a:xfrm>
            <a:off x="4269809" y="5208786"/>
            <a:ext cx="2002077" cy="646331"/>
          </a:xfrm>
          <a:prstGeom prst="rect">
            <a:avLst/>
          </a:prstGeom>
          <a:noFill/>
        </p:spPr>
        <p:txBody>
          <a:bodyPr wrap="square">
            <a:spAutoFit/>
          </a:bodyPr>
          <a:lstStyle/>
          <a:p>
            <a:r>
              <a:rPr lang="es-AR" sz="1800" b="1" dirty="0">
                <a:solidFill>
                  <a:srgbClr val="00B0F0"/>
                </a:solidFill>
              </a:rPr>
              <a:t>Mapas para salida a campo</a:t>
            </a:r>
            <a:endParaRPr lang="es-AR" dirty="0">
              <a:solidFill>
                <a:srgbClr val="00B0F0"/>
              </a:solidFill>
            </a:endParaRPr>
          </a:p>
        </p:txBody>
      </p:sp>
      <p:sp>
        <p:nvSpPr>
          <p:cNvPr id="36" name="CuadroTexto 35">
            <a:extLst>
              <a:ext uri="{FF2B5EF4-FFF2-40B4-BE49-F238E27FC236}">
                <a16:creationId xmlns:a16="http://schemas.microsoft.com/office/drawing/2014/main" id="{735AC6A9-CA34-82DB-4222-97CE9275A3C2}"/>
              </a:ext>
            </a:extLst>
          </p:cNvPr>
          <p:cNvSpPr txBox="1"/>
          <p:nvPr/>
        </p:nvSpPr>
        <p:spPr>
          <a:xfrm>
            <a:off x="6384621" y="4951483"/>
            <a:ext cx="1453540" cy="923330"/>
          </a:xfrm>
          <a:prstGeom prst="rect">
            <a:avLst/>
          </a:prstGeom>
          <a:noFill/>
        </p:spPr>
        <p:txBody>
          <a:bodyPr wrap="square">
            <a:spAutoFit/>
          </a:bodyPr>
          <a:lstStyle/>
          <a:p>
            <a:r>
              <a:rPr lang="es-AR" sz="1800" b="1" dirty="0">
                <a:solidFill>
                  <a:srgbClr val="00B0F0"/>
                </a:solidFill>
              </a:rPr>
              <a:t>Listados de viviendas segmentados </a:t>
            </a:r>
            <a:endParaRPr lang="es-AR" dirty="0">
              <a:solidFill>
                <a:srgbClr val="00B0F0"/>
              </a:solidFill>
            </a:endParaRPr>
          </a:p>
        </p:txBody>
      </p:sp>
      <p:sp>
        <p:nvSpPr>
          <p:cNvPr id="38" name="CuadroTexto 37">
            <a:extLst>
              <a:ext uri="{FF2B5EF4-FFF2-40B4-BE49-F238E27FC236}">
                <a16:creationId xmlns:a16="http://schemas.microsoft.com/office/drawing/2014/main" id="{8869940A-FDC7-924D-52E3-B915B7587CF5}"/>
              </a:ext>
            </a:extLst>
          </p:cNvPr>
          <p:cNvSpPr txBox="1"/>
          <p:nvPr/>
        </p:nvSpPr>
        <p:spPr>
          <a:xfrm>
            <a:off x="7902356" y="3729467"/>
            <a:ext cx="1777653" cy="646331"/>
          </a:xfrm>
          <a:prstGeom prst="rect">
            <a:avLst/>
          </a:prstGeom>
          <a:noFill/>
        </p:spPr>
        <p:txBody>
          <a:bodyPr wrap="square">
            <a:spAutoFit/>
          </a:bodyPr>
          <a:lstStyle/>
          <a:p>
            <a:pPr algn="ctr"/>
            <a:r>
              <a:rPr lang="es-AR" dirty="0">
                <a:latin typeface="Amasis MT Pro Black" panose="020B0604020202020204" pitchFamily="18" charset="0"/>
              </a:rPr>
              <a:t>SISTEMA DE GESTIÓN</a:t>
            </a:r>
          </a:p>
        </p:txBody>
      </p:sp>
      <p:sp>
        <p:nvSpPr>
          <p:cNvPr id="42" name="CuadroTexto 41">
            <a:extLst>
              <a:ext uri="{FF2B5EF4-FFF2-40B4-BE49-F238E27FC236}">
                <a16:creationId xmlns:a16="http://schemas.microsoft.com/office/drawing/2014/main" id="{1786E001-1725-ECBB-A391-0E469E112B36}"/>
              </a:ext>
            </a:extLst>
          </p:cNvPr>
          <p:cNvSpPr txBox="1"/>
          <p:nvPr/>
        </p:nvSpPr>
        <p:spPr>
          <a:xfrm>
            <a:off x="7868952" y="4439590"/>
            <a:ext cx="2160218" cy="369332"/>
          </a:xfrm>
          <a:prstGeom prst="rect">
            <a:avLst/>
          </a:prstGeom>
          <a:noFill/>
        </p:spPr>
        <p:txBody>
          <a:bodyPr wrap="square">
            <a:spAutoFit/>
          </a:bodyPr>
          <a:lstStyle/>
          <a:p>
            <a:r>
              <a:rPr lang="es-AR" sz="1800" b="1" dirty="0">
                <a:solidFill>
                  <a:srgbClr val="00B0F0"/>
                </a:solidFill>
              </a:rPr>
              <a:t>Tabla de segmentos</a:t>
            </a:r>
            <a:endParaRPr lang="es-AR" dirty="0">
              <a:solidFill>
                <a:srgbClr val="00B0F0"/>
              </a:solidFill>
            </a:endParaRPr>
          </a:p>
        </p:txBody>
      </p:sp>
      <p:sp>
        <p:nvSpPr>
          <p:cNvPr id="48" name="CuadroTexto 47">
            <a:extLst>
              <a:ext uri="{FF2B5EF4-FFF2-40B4-BE49-F238E27FC236}">
                <a16:creationId xmlns:a16="http://schemas.microsoft.com/office/drawing/2014/main" id="{AC482685-B869-69A9-5F87-9F04E416371D}"/>
              </a:ext>
            </a:extLst>
          </p:cNvPr>
          <p:cNvSpPr txBox="1"/>
          <p:nvPr/>
        </p:nvSpPr>
        <p:spPr>
          <a:xfrm>
            <a:off x="10003077" y="4791358"/>
            <a:ext cx="2160219" cy="1754326"/>
          </a:xfrm>
          <a:prstGeom prst="rect">
            <a:avLst/>
          </a:prstGeom>
          <a:noFill/>
        </p:spPr>
        <p:txBody>
          <a:bodyPr wrap="square">
            <a:spAutoFit/>
          </a:bodyPr>
          <a:lstStyle/>
          <a:p>
            <a:r>
              <a:rPr lang="es-AR" b="1" dirty="0">
                <a:solidFill>
                  <a:srgbClr val="00B0F0"/>
                </a:solidFill>
              </a:rPr>
              <a:t>Planos de </a:t>
            </a:r>
            <a:r>
              <a:rPr lang="es-AR" b="1" dirty="0" err="1">
                <a:solidFill>
                  <a:srgbClr val="00B0F0"/>
                </a:solidFill>
              </a:rPr>
              <a:t>depto</a:t>
            </a:r>
            <a:r>
              <a:rPr lang="es-AR" b="1" dirty="0">
                <a:solidFill>
                  <a:srgbClr val="00B0F0"/>
                </a:solidFill>
              </a:rPr>
              <a:t>, fracción, radio y segmento.</a:t>
            </a:r>
          </a:p>
          <a:p>
            <a:r>
              <a:rPr lang="es-AR" b="1" dirty="0">
                <a:solidFill>
                  <a:srgbClr val="00B0F0"/>
                </a:solidFill>
              </a:rPr>
              <a:t>Tablas R3 y R4</a:t>
            </a:r>
          </a:p>
          <a:p>
            <a:endParaRPr lang="es-AR" b="1" dirty="0">
              <a:solidFill>
                <a:srgbClr val="00B0F0"/>
              </a:solidFill>
            </a:endParaRPr>
          </a:p>
          <a:p>
            <a:endParaRPr lang="es-AR" dirty="0">
              <a:solidFill>
                <a:srgbClr val="00B0F0"/>
              </a:solidFill>
            </a:endParaRPr>
          </a:p>
        </p:txBody>
      </p:sp>
    </p:spTree>
    <p:extLst>
      <p:ext uri="{BB962C8B-B14F-4D97-AF65-F5344CB8AC3E}">
        <p14:creationId xmlns:p14="http://schemas.microsoft.com/office/powerpoint/2010/main" val="3252041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955904" y="482836"/>
            <a:ext cx="4898985" cy="1325563"/>
          </a:xfrm>
        </p:spPr>
        <p:txBody>
          <a:bodyPr>
            <a:normAutofit/>
          </a:bodyPr>
          <a:lstStyle/>
          <a:p>
            <a:r>
              <a:rPr lang="es-AR" sz="4300" dirty="0"/>
              <a:t>Después del censo</a:t>
            </a:r>
            <a:endParaRPr lang="es-AR" sz="4300" b="1" dirty="0"/>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655091" y="2022016"/>
            <a:ext cx="10399597" cy="3518848"/>
          </a:xfrm>
          <a:prstGeom prst="rect">
            <a:avLst/>
          </a:prstGeom>
          <a:noFill/>
        </p:spPr>
        <p:txBody>
          <a:bodyPr wrap="square" rtlCol="0">
            <a:spAutoFit/>
          </a:bodyPr>
          <a:lstStyle/>
          <a:p>
            <a:pPr marL="5760" algn="just">
              <a:lnSpc>
                <a:spcPct val="115000"/>
              </a:lnSpc>
              <a:spcBef>
                <a:spcPts val="1001"/>
              </a:spcBef>
              <a:buClr>
                <a:srgbClr val="F0B102"/>
              </a:buClr>
            </a:pPr>
            <a:r>
              <a:rPr lang="es-MX" sz="2800" spc="-1" dirty="0">
                <a:solidFill>
                  <a:srgbClr val="000000"/>
                </a:solidFill>
                <a:latin typeface="Arial"/>
                <a:ea typeface="DejaVu Sans"/>
              </a:rPr>
              <a:t>Una vez realizado el operativo de campo, nos esperan las tareas de consistencia de la base geográfica, la actualización de lo que se haya detectado en campo y la consistencia de la información censal con la base geográfica. Mientras tanto vamos avanzando en el desarrollo de soportes para la publicación de la información actualizada de la base geográfica y de la publicación de los datos del Censo.</a:t>
            </a:r>
          </a:p>
        </p:txBody>
      </p:sp>
    </p:spTree>
    <p:extLst>
      <p:ext uri="{BB962C8B-B14F-4D97-AF65-F5344CB8AC3E}">
        <p14:creationId xmlns:p14="http://schemas.microsoft.com/office/powerpoint/2010/main" val="375431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3757808" y="365125"/>
            <a:ext cx="7595992"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1064712" y="2167003"/>
            <a:ext cx="10289088" cy="3771289"/>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Cartografía 2010.</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Edición cartográfica.</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Conteo y listado de viviendas.</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Redimensión de radios y fracciones.</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Segmentación.</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Obtención de la nueva base geográfica.</a:t>
            </a:r>
            <a:endParaRPr lang="es-AR" sz="2600" spc="-1" dirty="0">
              <a:latin typeface="Arial"/>
            </a:endParaRPr>
          </a:p>
          <a:p>
            <a:endParaRPr lang="es-AR" dirty="0"/>
          </a:p>
        </p:txBody>
      </p:sp>
    </p:spTree>
    <p:extLst>
      <p:ext uri="{BB962C8B-B14F-4D97-AF65-F5344CB8AC3E}">
        <p14:creationId xmlns:p14="http://schemas.microsoft.com/office/powerpoint/2010/main" val="3317182703"/>
      </p:ext>
    </p:extLst>
  </p:cSld>
  <p:clrMapOvr>
    <a:masterClrMapping/>
  </p:clrMapOvr>
  <mc:AlternateContent xmlns:mc="http://schemas.openxmlformats.org/markup-compatibility/2006" xmlns:p14="http://schemas.microsoft.com/office/powerpoint/2010/main">
    <mc:Choice Requires="p14">
      <p:transition spd="slow" p14:dur="2000" advTm="35147"/>
    </mc:Choice>
    <mc:Fallback xmlns="">
      <p:transition spd="slow" advTm="351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B2C3B54-E533-68C4-36F4-AA77D7786408}"/>
              </a:ext>
            </a:extLst>
          </p:cNvPr>
          <p:cNvSpPr txBox="1"/>
          <p:nvPr/>
        </p:nvSpPr>
        <p:spPr>
          <a:xfrm>
            <a:off x="4525029" y="3105834"/>
            <a:ext cx="6093912" cy="646331"/>
          </a:xfrm>
          <a:prstGeom prst="rect">
            <a:avLst/>
          </a:prstGeom>
          <a:noFill/>
        </p:spPr>
        <p:txBody>
          <a:bodyPr wrap="square">
            <a:spAutoFit/>
          </a:bodyPr>
          <a:lstStyle/>
          <a:p>
            <a:r>
              <a:rPr lang="es-AR" sz="3600" dirty="0">
                <a:solidFill>
                  <a:schemeClr val="accent1"/>
                </a:solidFill>
                <a:latin typeface="Verdana" panose="020B0604030504040204" pitchFamily="34" charset="0"/>
                <a:ea typeface="Verdana" panose="020B0604030504040204" pitchFamily="34" charset="0"/>
              </a:rPr>
              <a:t>Muchas gracias!!</a:t>
            </a:r>
          </a:p>
        </p:txBody>
      </p:sp>
    </p:spTree>
    <p:extLst>
      <p:ext uri="{BB962C8B-B14F-4D97-AF65-F5344CB8AC3E}">
        <p14:creationId xmlns:p14="http://schemas.microsoft.com/office/powerpoint/2010/main" val="3391881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7014574" y="365125"/>
            <a:ext cx="4339225" cy="1325563"/>
          </a:xfrm>
        </p:spPr>
        <p:txBody>
          <a:bodyPr>
            <a:normAutofit/>
          </a:bodyPr>
          <a:lstStyle/>
          <a:p>
            <a:r>
              <a:rPr lang="es-AR" sz="4300" b="1" dirty="0"/>
              <a:t>Cartografía 2010</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793299" y="1918870"/>
            <a:ext cx="4060845" cy="4348883"/>
          </a:xfrm>
          <a:prstGeom prst="rect">
            <a:avLst/>
          </a:prstGeom>
          <a:noFill/>
        </p:spPr>
        <p:txBody>
          <a:bodyPr wrap="square" rtlCol="0">
            <a:spAutoFit/>
          </a:bodyPr>
          <a:lstStyle/>
          <a:p>
            <a:pPr marL="228600" indent="-222840">
              <a:lnSpc>
                <a:spcPct val="115000"/>
              </a:lnSpc>
              <a:spcBef>
                <a:spcPts val="567"/>
              </a:spcBef>
              <a:spcAft>
                <a:spcPts val="283"/>
              </a:spcAft>
              <a:buClr>
                <a:srgbClr val="F0B102"/>
              </a:buClr>
              <a:buFont typeface="Arial"/>
              <a:buChar char="•"/>
            </a:pPr>
            <a:r>
              <a:rPr lang="es-AR" sz="2600" spc="-1" dirty="0">
                <a:solidFill>
                  <a:srgbClr val="000000"/>
                </a:solidFill>
                <a:latin typeface="Arial"/>
                <a:ea typeface="DejaVu Sans"/>
              </a:rPr>
              <a:t>Cartografía base para el cálculo de indicadores durante el periodo </a:t>
            </a:r>
            <a:r>
              <a:rPr lang="es-AR" sz="2600" spc="-1" dirty="0" err="1">
                <a:solidFill>
                  <a:srgbClr val="000000"/>
                </a:solidFill>
                <a:latin typeface="Arial"/>
                <a:ea typeface="DejaVu Sans"/>
              </a:rPr>
              <a:t>intercensal</a:t>
            </a:r>
            <a:r>
              <a:rPr lang="es-AR" sz="2600" spc="-1" dirty="0">
                <a:solidFill>
                  <a:srgbClr val="000000"/>
                </a:solidFill>
                <a:latin typeface="Arial"/>
                <a:ea typeface="DejaVu Sans"/>
              </a:rPr>
              <a:t>.</a:t>
            </a:r>
            <a:endParaRPr lang="es-AR" sz="2600" spc="-1" dirty="0">
              <a:latin typeface="Arial"/>
            </a:endParaRPr>
          </a:p>
          <a:p>
            <a:pPr marL="228600" indent="-222840">
              <a:lnSpc>
                <a:spcPct val="115000"/>
              </a:lnSpc>
              <a:spcBef>
                <a:spcPts val="567"/>
              </a:spcBef>
              <a:spcAft>
                <a:spcPts val="283"/>
              </a:spcAft>
              <a:buClr>
                <a:srgbClr val="F0B102"/>
              </a:buClr>
              <a:buFont typeface="Arial"/>
              <a:buChar char="•"/>
            </a:pPr>
            <a:r>
              <a:rPr lang="es-AR" sz="2600" spc="-1" dirty="0">
                <a:solidFill>
                  <a:srgbClr val="000000"/>
                </a:solidFill>
                <a:latin typeface="Arial"/>
                <a:ea typeface="DejaVu Sans"/>
              </a:rPr>
              <a:t>Territorio dividido en provincias, departamentos, fracciones, radios y segmentos.</a:t>
            </a:r>
            <a:endParaRPr lang="es-AR" sz="2600" dirty="0"/>
          </a:p>
        </p:txBody>
      </p:sp>
      <p:pic>
        <p:nvPicPr>
          <p:cNvPr id="3" name="Imagen 2"/>
          <p:cNvPicPr>
            <a:picLocks noChangeAspect="1"/>
          </p:cNvPicPr>
          <p:nvPr/>
        </p:nvPicPr>
        <p:blipFill>
          <a:blip r:embed="rId3"/>
          <a:stretch>
            <a:fillRect/>
          </a:stretch>
        </p:blipFill>
        <p:spPr>
          <a:xfrm>
            <a:off x="5320859" y="1916482"/>
            <a:ext cx="2243319" cy="4318022"/>
          </a:xfrm>
          <a:prstGeom prst="rect">
            <a:avLst/>
          </a:prstGeom>
        </p:spPr>
      </p:pic>
      <p:pic>
        <p:nvPicPr>
          <p:cNvPr id="5" name="Imagen 4"/>
          <p:cNvPicPr>
            <a:picLocks noChangeAspect="1"/>
          </p:cNvPicPr>
          <p:nvPr/>
        </p:nvPicPr>
        <p:blipFill>
          <a:blip r:embed="rId4"/>
          <a:stretch>
            <a:fillRect/>
          </a:stretch>
        </p:blipFill>
        <p:spPr>
          <a:xfrm>
            <a:off x="5837530" y="3219848"/>
            <a:ext cx="305380" cy="554286"/>
          </a:xfrm>
          <a:prstGeom prst="rect">
            <a:avLst/>
          </a:prstGeom>
        </p:spPr>
      </p:pic>
      <p:pic>
        <p:nvPicPr>
          <p:cNvPr id="6" name="Imagen 5"/>
          <p:cNvPicPr>
            <a:picLocks noChangeAspect="1"/>
          </p:cNvPicPr>
          <p:nvPr/>
        </p:nvPicPr>
        <p:blipFill>
          <a:blip r:embed="rId5"/>
          <a:stretch>
            <a:fillRect/>
          </a:stretch>
        </p:blipFill>
        <p:spPr>
          <a:xfrm>
            <a:off x="6030734" y="3454075"/>
            <a:ext cx="2310520" cy="152674"/>
          </a:xfrm>
          <a:prstGeom prst="rect">
            <a:avLst/>
          </a:prstGeom>
        </p:spPr>
      </p:pic>
      <p:pic>
        <p:nvPicPr>
          <p:cNvPr id="8" name="Imagen 7"/>
          <p:cNvPicPr>
            <a:picLocks noChangeAspect="1"/>
          </p:cNvPicPr>
          <p:nvPr/>
        </p:nvPicPr>
        <p:blipFill>
          <a:blip r:embed="rId6"/>
          <a:stretch>
            <a:fillRect/>
          </a:stretch>
        </p:blipFill>
        <p:spPr>
          <a:xfrm>
            <a:off x="8408630" y="1768032"/>
            <a:ext cx="2321651" cy="4529787"/>
          </a:xfrm>
          <a:prstGeom prst="rect">
            <a:avLst/>
          </a:prstGeom>
        </p:spPr>
      </p:pic>
      <p:pic>
        <p:nvPicPr>
          <p:cNvPr id="7" name="Imagen 6"/>
          <p:cNvPicPr>
            <a:picLocks noChangeAspect="1"/>
          </p:cNvPicPr>
          <p:nvPr/>
        </p:nvPicPr>
        <p:blipFill>
          <a:blip r:embed="rId7"/>
          <a:stretch>
            <a:fillRect/>
          </a:stretch>
        </p:blipFill>
        <p:spPr>
          <a:xfrm>
            <a:off x="8644383" y="2052558"/>
            <a:ext cx="1782769" cy="3983475"/>
          </a:xfrm>
          <a:prstGeom prst="rect">
            <a:avLst/>
          </a:prstGeom>
        </p:spPr>
      </p:pic>
      <p:pic>
        <p:nvPicPr>
          <p:cNvPr id="9" name="Imagen 8"/>
          <p:cNvPicPr>
            <a:picLocks noChangeAspect="1"/>
          </p:cNvPicPr>
          <p:nvPr/>
        </p:nvPicPr>
        <p:blipFill>
          <a:blip r:embed="rId8"/>
          <a:stretch>
            <a:fillRect/>
          </a:stretch>
        </p:blipFill>
        <p:spPr>
          <a:xfrm>
            <a:off x="9190792" y="4732638"/>
            <a:ext cx="1102866" cy="1303395"/>
          </a:xfrm>
          <a:prstGeom prst="rect">
            <a:avLst/>
          </a:prstGeom>
        </p:spPr>
      </p:pic>
      <p:pic>
        <p:nvPicPr>
          <p:cNvPr id="10" name="Imagen 9"/>
          <p:cNvPicPr>
            <a:picLocks noChangeAspect="1"/>
          </p:cNvPicPr>
          <p:nvPr/>
        </p:nvPicPr>
        <p:blipFill>
          <a:blip r:embed="rId9"/>
          <a:stretch>
            <a:fillRect/>
          </a:stretch>
        </p:blipFill>
        <p:spPr>
          <a:xfrm>
            <a:off x="9179197" y="4732638"/>
            <a:ext cx="1138228" cy="1341335"/>
          </a:xfrm>
          <a:prstGeom prst="rect">
            <a:avLst/>
          </a:prstGeom>
        </p:spPr>
      </p:pic>
      <p:pic>
        <p:nvPicPr>
          <p:cNvPr id="11" name="Imagen 10"/>
          <p:cNvPicPr>
            <a:picLocks noChangeAspect="1"/>
          </p:cNvPicPr>
          <p:nvPr/>
        </p:nvPicPr>
        <p:blipFill>
          <a:blip r:embed="rId10"/>
          <a:stretch>
            <a:fillRect/>
          </a:stretch>
        </p:blipFill>
        <p:spPr>
          <a:xfrm>
            <a:off x="9179217" y="4732639"/>
            <a:ext cx="647727" cy="524074"/>
          </a:xfrm>
          <a:prstGeom prst="rect">
            <a:avLst/>
          </a:prstGeom>
        </p:spPr>
      </p:pic>
      <p:pic>
        <p:nvPicPr>
          <p:cNvPr id="12" name="Imagen 11"/>
          <p:cNvPicPr>
            <a:picLocks noChangeAspect="1"/>
          </p:cNvPicPr>
          <p:nvPr/>
        </p:nvPicPr>
        <p:blipFill>
          <a:blip r:embed="rId11"/>
          <a:stretch>
            <a:fillRect/>
          </a:stretch>
        </p:blipFill>
        <p:spPr>
          <a:xfrm>
            <a:off x="9172945" y="4734866"/>
            <a:ext cx="659358" cy="514371"/>
          </a:xfrm>
          <a:prstGeom prst="rect">
            <a:avLst/>
          </a:prstGeom>
        </p:spPr>
      </p:pic>
      <p:pic>
        <p:nvPicPr>
          <p:cNvPr id="13" name="Imagen 12"/>
          <p:cNvPicPr>
            <a:picLocks noChangeAspect="1"/>
          </p:cNvPicPr>
          <p:nvPr/>
        </p:nvPicPr>
        <p:blipFill>
          <a:blip r:embed="rId12"/>
          <a:stretch>
            <a:fillRect/>
          </a:stretch>
        </p:blipFill>
        <p:spPr>
          <a:xfrm>
            <a:off x="9171377" y="4730013"/>
            <a:ext cx="381047" cy="524075"/>
          </a:xfrm>
          <a:prstGeom prst="rect">
            <a:avLst/>
          </a:prstGeom>
        </p:spPr>
      </p:pic>
      <p:pic>
        <p:nvPicPr>
          <p:cNvPr id="14" name="Imagen 13"/>
          <p:cNvPicPr>
            <a:picLocks noChangeAspect="1"/>
          </p:cNvPicPr>
          <p:nvPr/>
        </p:nvPicPr>
        <p:blipFill>
          <a:blip r:embed="rId13"/>
          <a:stretch>
            <a:fillRect/>
          </a:stretch>
        </p:blipFill>
        <p:spPr>
          <a:xfrm>
            <a:off x="9170796" y="4730012"/>
            <a:ext cx="381628" cy="519225"/>
          </a:xfrm>
          <a:prstGeom prst="rect">
            <a:avLst/>
          </a:prstGeom>
        </p:spPr>
      </p:pic>
      <p:pic>
        <p:nvPicPr>
          <p:cNvPr id="15" name="Imagen 14"/>
          <p:cNvPicPr>
            <a:picLocks noChangeAspect="1"/>
          </p:cNvPicPr>
          <p:nvPr/>
        </p:nvPicPr>
        <p:blipFill>
          <a:blip r:embed="rId14"/>
          <a:stretch>
            <a:fillRect/>
          </a:stretch>
        </p:blipFill>
        <p:spPr>
          <a:xfrm>
            <a:off x="9170216" y="4737965"/>
            <a:ext cx="337818" cy="320112"/>
          </a:xfrm>
          <a:prstGeom prst="rect">
            <a:avLst/>
          </a:prstGeom>
        </p:spPr>
      </p:pic>
    </p:spTree>
    <p:custDataLst>
      <p:tags r:id="rId1"/>
    </p:custDataLst>
    <p:extLst>
      <p:ext uri="{BB962C8B-B14F-4D97-AF65-F5344CB8AC3E}">
        <p14:creationId xmlns:p14="http://schemas.microsoft.com/office/powerpoint/2010/main" val="1759990017"/>
      </p:ext>
    </p:extLst>
  </p:cSld>
  <p:clrMapOvr>
    <a:masterClrMapping/>
  </p:clrMapOvr>
  <mc:AlternateContent xmlns:mc="http://schemas.openxmlformats.org/markup-compatibility/2006" xmlns:p14="http://schemas.microsoft.com/office/powerpoint/2010/main">
    <mc:Choice Requires="p14">
      <p:transition spd="slow" p14:dur="2000" advTm="50798"/>
    </mc:Choice>
    <mc:Fallback xmlns="">
      <p:transition spd="slow" advTm="50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childTnLst>
                                </p:cTn>
                              </p:par>
                            </p:childTnLst>
                          </p:cTn>
                        </p:par>
                        <p:par>
                          <p:cTn id="42" fill="hold">
                            <p:stCondLst>
                              <p:cond delay="5000"/>
                            </p:stCondLst>
                            <p:childTnLst>
                              <p:par>
                                <p:cTn id="43" presetID="10"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childTnLst>
                                </p:cTn>
                              </p:par>
                            </p:childTnLst>
                          </p:cTn>
                        </p:par>
                        <p:par>
                          <p:cTn id="46" fill="hold">
                            <p:stCondLst>
                              <p:cond delay="6000"/>
                            </p:stCondLst>
                            <p:childTnLst>
                              <p:par>
                                <p:cTn id="47" presetID="10" presetClass="entr" presetSubtype="0" fill="hold"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childTnLst>
                                </p:cTn>
                              </p:par>
                            </p:childTnLst>
                          </p:cTn>
                        </p:par>
                        <p:par>
                          <p:cTn id="50" fill="hold">
                            <p:stCondLst>
                              <p:cond delay="70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childTnLst>
                                </p:cTn>
                              </p:par>
                            </p:childTnLst>
                          </p:cTn>
                        </p:par>
                        <p:par>
                          <p:cTn id="54" fill="hold">
                            <p:stCondLst>
                              <p:cond delay="8000"/>
                            </p:stCondLst>
                            <p:childTnLst>
                              <p:par>
                                <p:cTn id="55" presetID="10" presetClass="entr" presetSubtype="0" fill="hold" nodeType="after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childTnLst>
                                </p:cTn>
                              </p:par>
                            </p:childTnLst>
                          </p:cTn>
                        </p:par>
                        <p:par>
                          <p:cTn id="58" fill="hold">
                            <p:stCondLst>
                              <p:cond delay="9000"/>
                            </p:stCondLst>
                            <p:childTnLst>
                              <p:par>
                                <p:cTn id="59" presetID="10" presetClass="entr" presetSubtype="0" fill="hold" nodeType="after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D041C5D-D918-4DAC-AF6C-72C001F0D623}"/>
              </a:ext>
            </a:extLst>
          </p:cNvPr>
          <p:cNvSpPr>
            <a:spLocks noGrp="1"/>
          </p:cNvSpPr>
          <p:nvPr>
            <p:ph type="title"/>
          </p:nvPr>
        </p:nvSpPr>
        <p:spPr>
          <a:xfrm>
            <a:off x="1240077" y="365125"/>
            <a:ext cx="10113723" cy="1325563"/>
          </a:xfrm>
        </p:spPr>
        <p:txBody>
          <a:bodyPr>
            <a:normAutofit/>
          </a:bodyPr>
          <a:lstStyle/>
          <a:p>
            <a:r>
              <a:rPr lang="es-AR" b="1" dirty="0"/>
              <a:t>Actualización de la base geográfica</a:t>
            </a:r>
          </a:p>
        </p:txBody>
      </p:sp>
      <p:cxnSp>
        <p:nvCxnSpPr>
          <p:cNvPr id="20" name="Conector recto 19">
            <a:extLst>
              <a:ext uri="{FF2B5EF4-FFF2-40B4-BE49-F238E27FC236}">
                <a16:creationId xmlns:a16="http://schemas.microsoft.com/office/drawing/2014/main" id="{DF8A249D-E073-4E8D-9766-FBEB01F73AAE}"/>
              </a:ext>
            </a:extLst>
          </p:cNvPr>
          <p:cNvCxnSpPr>
            <a:cxnSpLocks/>
          </p:cNvCxnSpPr>
          <p:nvPr/>
        </p:nvCxnSpPr>
        <p:spPr>
          <a:xfrm>
            <a:off x="0" y="6375163"/>
            <a:ext cx="12192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064712" y="2167003"/>
            <a:ext cx="10289088" cy="3771289"/>
          </a:xfrm>
          <a:prstGeom prst="rect">
            <a:avLst/>
          </a:prstGeom>
          <a:noFill/>
        </p:spPr>
        <p:txBody>
          <a:bodyPr wrap="square" rtlCol="0">
            <a:spAutoFit/>
          </a:bodyPr>
          <a:lstStyle/>
          <a:p>
            <a:pPr marL="228600" indent="-222840">
              <a:lnSpc>
                <a:spcPct val="115000"/>
              </a:lnSpc>
              <a:spcBef>
                <a:spcPts val="1001"/>
              </a:spcBef>
              <a:buClr>
                <a:srgbClr val="F0B102"/>
              </a:buClr>
              <a:buFont typeface="Arial"/>
              <a:buChar char="•"/>
            </a:pPr>
            <a:r>
              <a:rPr lang="es-AR" sz="2600" i="1" spc="-1" dirty="0">
                <a:solidFill>
                  <a:schemeClr val="bg1">
                    <a:lumMod val="65000"/>
                  </a:schemeClr>
                </a:solidFill>
                <a:latin typeface="Arial"/>
                <a:ea typeface="DejaVu Sans"/>
              </a:rPr>
              <a:t>Cartografía 2010.</a:t>
            </a:r>
            <a:endParaRPr lang="es-AR" sz="2600" i="1" spc="-1" dirty="0">
              <a:solidFill>
                <a:schemeClr val="bg1">
                  <a:lumMod val="65000"/>
                </a:schemeClr>
              </a:solidFill>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Edición cartográfica.</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Conteo y listado de viviendas.</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Redimensión de radios y fracciones.</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Segmentación.</a:t>
            </a:r>
            <a:endParaRPr lang="es-AR" sz="2600" spc="-1" dirty="0">
              <a:latin typeface="Arial"/>
            </a:endParaRPr>
          </a:p>
          <a:p>
            <a:pPr marL="228600" indent="-222840">
              <a:lnSpc>
                <a:spcPct val="115000"/>
              </a:lnSpc>
              <a:spcBef>
                <a:spcPts val="1001"/>
              </a:spcBef>
              <a:buClr>
                <a:srgbClr val="F0B102"/>
              </a:buClr>
              <a:buFont typeface="Arial"/>
              <a:buChar char="•"/>
            </a:pPr>
            <a:r>
              <a:rPr lang="es-AR" sz="2600" spc="-1" dirty="0">
                <a:solidFill>
                  <a:srgbClr val="000000"/>
                </a:solidFill>
                <a:latin typeface="Arial"/>
                <a:ea typeface="DejaVu Sans"/>
              </a:rPr>
              <a:t>Obtención de la nueva base geográfica</a:t>
            </a:r>
            <a:r>
              <a:rPr lang="es-AR" sz="2400" spc="-1" dirty="0">
                <a:solidFill>
                  <a:srgbClr val="000000"/>
                </a:solidFill>
                <a:latin typeface="Arial"/>
                <a:ea typeface="DejaVu Sans"/>
              </a:rPr>
              <a:t>.</a:t>
            </a:r>
            <a:endParaRPr lang="es-AR" sz="2400" spc="-1" dirty="0">
              <a:latin typeface="Arial"/>
            </a:endParaRPr>
          </a:p>
          <a:p>
            <a:endParaRPr lang="es-AR" dirty="0"/>
          </a:p>
        </p:txBody>
      </p:sp>
      <p:pic>
        <p:nvPicPr>
          <p:cNvPr id="7" name="Imagen 6"/>
          <p:cNvPicPr>
            <a:picLocks noChangeAspect="1"/>
          </p:cNvPicPr>
          <p:nvPr/>
        </p:nvPicPr>
        <p:blipFill>
          <a:blip r:embed="rId2"/>
          <a:stretch>
            <a:fillRect/>
          </a:stretch>
        </p:blipFill>
        <p:spPr>
          <a:xfrm>
            <a:off x="4167240" y="2167003"/>
            <a:ext cx="456087" cy="387122"/>
          </a:xfrm>
          <a:prstGeom prst="rect">
            <a:avLst/>
          </a:prstGeom>
        </p:spPr>
      </p:pic>
    </p:spTree>
    <p:extLst>
      <p:ext uri="{BB962C8B-B14F-4D97-AF65-F5344CB8AC3E}">
        <p14:creationId xmlns:p14="http://schemas.microsoft.com/office/powerpoint/2010/main" val="193045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xEl>
                                              <p:pRg st="5" end="5"/>
                                            </p:txEl>
                                          </p:spTgt>
                                        </p:tgtEl>
                                        <p:attrNameLst>
                                          <p:attrName>style.visibility</p:attrName>
                                        </p:attrNameLst>
                                      </p:cBhvr>
                                      <p:to>
                                        <p:strVal val="visible"/>
                                      </p:to>
                                    </p:set>
                                    <p:animEffect transition="in" filter="fade">
                                      <p:cBhvr>
                                        <p:cTn id="30"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5|14.6"/>
</p:tagLst>
</file>

<file path=ppt/tags/tag2.xml><?xml version="1.0" encoding="utf-8"?>
<p:tagLst xmlns:a="http://schemas.openxmlformats.org/drawingml/2006/main" xmlns:r="http://schemas.openxmlformats.org/officeDocument/2006/relationships" xmlns:p="http://schemas.openxmlformats.org/presentationml/2006/main">
  <p:tag name="TIMING" val="|5.6|1.8|1.5|1.1"/>
</p:tagLst>
</file>

<file path=ppt/tags/tag3.xml><?xml version="1.0" encoding="utf-8"?>
<p:tagLst xmlns:a="http://schemas.openxmlformats.org/drawingml/2006/main" xmlns:r="http://schemas.openxmlformats.org/officeDocument/2006/relationships" xmlns:p="http://schemas.openxmlformats.org/presentationml/2006/main">
  <p:tag name="TIMING" val="|56.1"/>
</p:tagLst>
</file>

<file path=ppt/tags/tag4.xml><?xml version="1.0" encoding="utf-8"?>
<p:tagLst xmlns:a="http://schemas.openxmlformats.org/drawingml/2006/main" xmlns:r="http://schemas.openxmlformats.org/officeDocument/2006/relationships" xmlns:p="http://schemas.openxmlformats.org/presentationml/2006/main">
  <p:tag name="TIMING" val="|11|1.7"/>
</p:tagLst>
</file>

<file path=ppt/tags/tag5.xml><?xml version="1.0" encoding="utf-8"?>
<p:tagLst xmlns:a="http://schemas.openxmlformats.org/drawingml/2006/main" xmlns:r="http://schemas.openxmlformats.org/officeDocument/2006/relationships" xmlns:p="http://schemas.openxmlformats.org/presentationml/2006/main">
  <p:tag name="TIMING" val="|5.9"/>
</p:tagLst>
</file>

<file path=ppt/tags/tag6.xml><?xml version="1.0" encoding="utf-8"?>
<p:tagLst xmlns:a="http://schemas.openxmlformats.org/drawingml/2006/main" xmlns:r="http://schemas.openxmlformats.org/officeDocument/2006/relationships" xmlns:p="http://schemas.openxmlformats.org/presentationml/2006/main">
  <p:tag name="TIMING" val="|290"/>
</p:tagLst>
</file>

<file path=ppt/tags/tag7.xml><?xml version="1.0" encoding="utf-8"?>
<p:tagLst xmlns:a="http://schemas.openxmlformats.org/drawingml/2006/main" xmlns:r="http://schemas.openxmlformats.org/officeDocument/2006/relationships" xmlns:p="http://schemas.openxmlformats.org/presentationml/2006/main">
  <p:tag name="TIMING" val="|41.2|10.8"/>
</p:tagLst>
</file>

<file path=ppt/theme/theme1.xml><?xml version="1.0" encoding="utf-8"?>
<a:theme xmlns:a="http://schemas.openxmlformats.org/drawingml/2006/main" name="CNP diapositivas de conteni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NP inicio de presentació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4249</TotalTime>
  <Words>2933</Words>
  <Application>Microsoft Office PowerPoint</Application>
  <PresentationFormat>Panorámica</PresentationFormat>
  <Paragraphs>418</Paragraphs>
  <Slides>70</Slides>
  <Notes>2</Notes>
  <HiddenSlides>0</HiddenSlides>
  <MMClips>0</MMClips>
  <ScaleCrop>false</ScaleCrop>
  <HeadingPairs>
    <vt:vector size="4" baseType="variant">
      <vt:variant>
        <vt:lpstr>Tema</vt:lpstr>
      </vt:variant>
      <vt:variant>
        <vt:i4>2</vt:i4>
      </vt:variant>
      <vt:variant>
        <vt:lpstr>Títulos de diapositiva</vt:lpstr>
      </vt:variant>
      <vt:variant>
        <vt:i4>70</vt:i4>
      </vt:variant>
    </vt:vector>
  </HeadingPairs>
  <TitlesOfParts>
    <vt:vector size="72" baseType="lpstr">
      <vt:lpstr>CNP diapositivas de contenido</vt:lpstr>
      <vt:lpstr>CNP inicio de presentación</vt:lpstr>
      <vt:lpstr>SISTEMA GEOESTADÍSTICO </vt:lpstr>
      <vt:lpstr>Introducción</vt:lpstr>
      <vt:lpstr>Tareas precensales</vt:lpstr>
      <vt:lpstr>Localidades, entidades y parajes</vt:lpstr>
      <vt:lpstr>Bases Antárticas</vt:lpstr>
      <vt:lpstr>Departamentos y Gobiernos Locales</vt:lpstr>
      <vt:lpstr>Actualización de la base geográfica</vt:lpstr>
      <vt:lpstr>Cartografía 2010</vt:lpstr>
      <vt:lpstr>Actualización de la base geográfica</vt:lpstr>
      <vt:lpstr>Edición cartográfica</vt:lpstr>
      <vt:lpstr>Edición cartográfica de localidades</vt:lpstr>
      <vt:lpstr>Edición cartográfica de localidades</vt:lpstr>
      <vt:lpstr>Edición cartográfica de localidades</vt:lpstr>
      <vt:lpstr>Presentación de PowerPoint</vt:lpstr>
      <vt:lpstr>Presentación de PowerPoint</vt:lpstr>
      <vt:lpstr>Presentación de PowerPoint</vt:lpstr>
      <vt:lpstr>Presentación de PowerPoint</vt:lpstr>
      <vt:lpstr>Presentación de PowerPoint</vt:lpstr>
      <vt:lpstr>Edición cartográfica rural</vt:lpstr>
      <vt:lpstr>Actualización de la base geográfica</vt:lpstr>
      <vt:lpstr>Conteo y listado de viviendas</vt:lpstr>
      <vt:lpstr>Conteo y listado de viviendas</vt:lpstr>
      <vt:lpstr>Conteo y listado de viviendas</vt:lpstr>
      <vt:lpstr>Presentación de PowerPoint</vt:lpstr>
      <vt:lpstr>Conteo y listado de viviendas</vt:lpstr>
      <vt:lpstr>Actualización de la base geográfica</vt:lpstr>
      <vt:lpstr>Redimensión de radios censales</vt:lpstr>
      <vt:lpstr>Redimensión de radios censales</vt:lpstr>
      <vt:lpstr>Actualización de la base geográfica</vt:lpstr>
      <vt:lpstr>Presentación de PowerPoint</vt:lpstr>
      <vt:lpstr>Segmentación de radios censales</vt:lpstr>
      <vt:lpstr>Tipos de Radio</vt:lpstr>
      <vt:lpstr>Segmentación</vt:lpstr>
      <vt:lpstr>Objetivo de la segmentación</vt:lpstr>
      <vt:lpstr>PARTICULARIDAD DEL CNPHV Ronda 2022</vt:lpstr>
      <vt:lpstr>Presentación de PowerPoint</vt:lpstr>
      <vt:lpstr>Criterios generales</vt:lpstr>
      <vt:lpstr>Segmentación</vt:lpstr>
      <vt:lpstr>Límites del segmento</vt:lpstr>
      <vt:lpstr>Presentación de PowerPoint</vt:lpstr>
      <vt:lpstr>Todo espacio con o sin viviendas debe estar asignado a un segmento</vt:lpstr>
      <vt:lpstr>Presentación de PowerPoint</vt:lpstr>
      <vt:lpstr>Exclusión de Vivienda Colectiva</vt:lpstr>
      <vt:lpstr>Facilitar el recorrido del censista</vt:lpstr>
      <vt:lpstr>Presentación de PowerPoint</vt:lpstr>
      <vt:lpstr>Numeración de los segmentos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Segmentación</vt:lpstr>
      <vt:lpstr>Segmentación rural</vt:lpstr>
      <vt:lpstr>Actualización de la base geográfica</vt:lpstr>
      <vt:lpstr>Productos Precensales del Sistema Geoestadístico para el Censo 2022</vt:lpstr>
      <vt:lpstr>Después del censo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Matias Sanchez</dc:creator>
  <cp:lastModifiedBy>Toca Adrián</cp:lastModifiedBy>
  <cp:revision>83</cp:revision>
  <dcterms:created xsi:type="dcterms:W3CDTF">2020-09-30T18:50:25Z</dcterms:created>
  <dcterms:modified xsi:type="dcterms:W3CDTF">2022-06-16T17:21:20Z</dcterms:modified>
</cp:coreProperties>
</file>